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18"/>
  </p:notesMasterIdLst>
  <p:sldIdLst>
    <p:sldId id="7485" r:id="rId4"/>
    <p:sldId id="289" r:id="rId5"/>
    <p:sldId id="297" r:id="rId6"/>
    <p:sldId id="298" r:id="rId7"/>
    <p:sldId id="299" r:id="rId8"/>
    <p:sldId id="7406" r:id="rId9"/>
    <p:sldId id="7407" r:id="rId10"/>
    <p:sldId id="7476" r:id="rId11"/>
    <p:sldId id="7477" r:id="rId12"/>
    <p:sldId id="7478" r:id="rId13"/>
    <p:sldId id="7479" r:id="rId14"/>
    <p:sldId id="7480" r:id="rId15"/>
    <p:sldId id="7481" r:id="rId16"/>
    <p:sldId id="7482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CD6A"/>
    <a:srgbClr val="878787"/>
    <a:srgbClr val="FF0000"/>
    <a:srgbClr val="FCFBF8"/>
    <a:srgbClr val="FEF8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6FA75A-FB1C-4F68-9726-5393EB4C77CE}" v="14" dt="2026-01-21T21:48:21.3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4660"/>
  </p:normalViewPr>
  <p:slideViewPr>
    <p:cSldViewPr snapToGrid="0">
      <p:cViewPr varScale="1">
        <p:scale>
          <a:sx n="90" d="100"/>
          <a:sy n="90" d="100"/>
        </p:scale>
        <p:origin x="55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7134CF-4D15-4A12-AFB6-F736C10B2FE0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956834DC-314E-4452-A484-2626DCA96B28}">
      <dgm:prSet phldrT="[Texte]" phldr="0"/>
      <dgm:spPr/>
      <dgm:t>
        <a:bodyPr/>
        <a:lstStyle/>
        <a:p>
          <a:r>
            <a:rPr lang="fr-FR" dirty="0"/>
            <a:t>Recherche fondamentale</a:t>
          </a:r>
        </a:p>
      </dgm:t>
    </dgm:pt>
    <dgm:pt modelId="{D0E4B765-DC31-4E3A-98BC-7BA1CED885E0}" type="parTrans" cxnId="{02F411D4-2495-4D26-8404-2829715F9F9B}">
      <dgm:prSet/>
      <dgm:spPr/>
      <dgm:t>
        <a:bodyPr/>
        <a:lstStyle/>
        <a:p>
          <a:endParaRPr lang="fr-FR"/>
        </a:p>
      </dgm:t>
    </dgm:pt>
    <dgm:pt modelId="{1D55CEA8-1E72-48D4-A585-726E26A6DCBC}" type="sibTrans" cxnId="{02F411D4-2495-4D26-8404-2829715F9F9B}">
      <dgm:prSet/>
      <dgm:spPr/>
      <dgm:t>
        <a:bodyPr/>
        <a:lstStyle/>
        <a:p>
          <a:endParaRPr lang="fr-FR"/>
        </a:p>
      </dgm:t>
    </dgm:pt>
    <dgm:pt modelId="{217F0660-A3F6-4243-B637-2FEA18F9EC5C}">
      <dgm:prSet phldrT="[Texte]" phldr="0"/>
      <dgm:spPr/>
      <dgm:t>
        <a:bodyPr/>
        <a:lstStyle/>
        <a:p>
          <a:r>
            <a:rPr lang="fr-FR" dirty="0"/>
            <a:t>Recherche appliquée</a:t>
          </a:r>
        </a:p>
      </dgm:t>
    </dgm:pt>
    <dgm:pt modelId="{6F9B0850-C5C6-40C2-AA10-2B77CEAE13B3}" type="parTrans" cxnId="{4F0A94A4-63E9-42BB-BD30-0587CC5748B9}">
      <dgm:prSet/>
      <dgm:spPr/>
      <dgm:t>
        <a:bodyPr/>
        <a:lstStyle/>
        <a:p>
          <a:endParaRPr lang="fr-FR"/>
        </a:p>
      </dgm:t>
    </dgm:pt>
    <dgm:pt modelId="{DA41E756-D04C-4852-BACC-B4AF364D2FC2}" type="sibTrans" cxnId="{4F0A94A4-63E9-42BB-BD30-0587CC5748B9}">
      <dgm:prSet/>
      <dgm:spPr/>
      <dgm:t>
        <a:bodyPr/>
        <a:lstStyle/>
        <a:p>
          <a:endParaRPr lang="fr-FR"/>
        </a:p>
      </dgm:t>
    </dgm:pt>
    <dgm:pt modelId="{617EA3FF-DB5D-4115-BAEA-5EBD9609D05E}">
      <dgm:prSet phldrT="[Texte]" phldr="0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endParaRPr lang="fr-FR" dirty="0"/>
        </a:p>
      </dgm:t>
    </dgm:pt>
    <dgm:pt modelId="{07496E25-B948-46A2-B7D5-319D668ABE8C}" type="parTrans" cxnId="{B46A696F-6E9D-4469-B2C7-7FD2777FDC4C}">
      <dgm:prSet/>
      <dgm:spPr/>
      <dgm:t>
        <a:bodyPr/>
        <a:lstStyle/>
        <a:p>
          <a:endParaRPr lang="fr-FR"/>
        </a:p>
      </dgm:t>
    </dgm:pt>
    <dgm:pt modelId="{DA9E4E8E-ECEA-46D3-8F88-E50626049053}" type="sibTrans" cxnId="{B46A696F-6E9D-4469-B2C7-7FD2777FDC4C}">
      <dgm:prSet/>
      <dgm:spPr/>
      <dgm:t>
        <a:bodyPr/>
        <a:lstStyle/>
        <a:p>
          <a:endParaRPr lang="fr-FR"/>
        </a:p>
      </dgm:t>
    </dgm:pt>
    <dgm:pt modelId="{8C708866-016C-4B01-9C9D-257E40D0AE99}">
      <dgm:prSet phldrT="[Texte]" phldr="0"/>
      <dgm:spPr/>
      <dgm:t>
        <a:bodyPr/>
        <a:lstStyle/>
        <a:p>
          <a:r>
            <a:rPr lang="fr-FR" dirty="0"/>
            <a:t>Institutionnels, organismes d’état  </a:t>
          </a:r>
        </a:p>
      </dgm:t>
    </dgm:pt>
    <dgm:pt modelId="{96951E46-CF61-445F-A533-18FB4CF1D514}" type="parTrans" cxnId="{8DAD112B-161A-4351-96AB-C35C42EB15D8}">
      <dgm:prSet/>
      <dgm:spPr/>
      <dgm:t>
        <a:bodyPr/>
        <a:lstStyle/>
        <a:p>
          <a:endParaRPr lang="fr-FR"/>
        </a:p>
      </dgm:t>
    </dgm:pt>
    <dgm:pt modelId="{2738C0CF-3E78-4789-A157-FEED4C713386}" type="sibTrans" cxnId="{8DAD112B-161A-4351-96AB-C35C42EB15D8}">
      <dgm:prSet/>
      <dgm:spPr/>
      <dgm:t>
        <a:bodyPr/>
        <a:lstStyle/>
        <a:p>
          <a:endParaRPr lang="fr-FR"/>
        </a:p>
      </dgm:t>
    </dgm:pt>
    <dgm:pt modelId="{08780AF4-159B-43F0-BE34-CD3629472404}">
      <dgm:prSet phldrT="[Texte]" phldr="0"/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endParaRPr lang="fr-FR" dirty="0"/>
        </a:p>
      </dgm:t>
    </dgm:pt>
    <dgm:pt modelId="{8CE7027C-DCE6-40B9-AD8E-7655C988DCBD}" type="parTrans" cxnId="{F158C00B-D755-4101-A75A-1FCB77032E5E}">
      <dgm:prSet/>
      <dgm:spPr/>
      <dgm:t>
        <a:bodyPr/>
        <a:lstStyle/>
        <a:p>
          <a:endParaRPr lang="fr-FR"/>
        </a:p>
      </dgm:t>
    </dgm:pt>
    <dgm:pt modelId="{F7A6E35B-291F-4AFF-87B7-A710EDC6E83B}" type="sibTrans" cxnId="{F158C00B-D755-4101-A75A-1FCB77032E5E}">
      <dgm:prSet/>
      <dgm:spPr/>
      <dgm:t>
        <a:bodyPr/>
        <a:lstStyle/>
        <a:p>
          <a:endParaRPr lang="fr-FR"/>
        </a:p>
      </dgm:t>
    </dgm:pt>
    <dgm:pt modelId="{E59FC51D-1A0D-4DA4-B1AE-1F975C8117AF}">
      <dgm:prSet phldrT="[Texte]" phldr="0"/>
      <dgm:spPr/>
      <dgm:t>
        <a:bodyPr/>
        <a:lstStyle/>
        <a:p>
          <a:r>
            <a:rPr lang="fr-FR"/>
            <a:t>Interprofession</a:t>
          </a:r>
          <a:endParaRPr lang="fr-FR" dirty="0"/>
        </a:p>
      </dgm:t>
    </dgm:pt>
    <dgm:pt modelId="{BAE4FC57-E734-4B54-8CC2-DBB6555037DD}" type="parTrans" cxnId="{7408D235-0294-48E1-BE5E-ED96295B6D91}">
      <dgm:prSet/>
      <dgm:spPr/>
      <dgm:t>
        <a:bodyPr/>
        <a:lstStyle/>
        <a:p>
          <a:endParaRPr lang="fr-FR"/>
        </a:p>
      </dgm:t>
    </dgm:pt>
    <dgm:pt modelId="{0999C423-4FF3-459A-B6DB-338F0D020FC5}" type="sibTrans" cxnId="{7408D235-0294-48E1-BE5E-ED96295B6D91}">
      <dgm:prSet/>
      <dgm:spPr/>
      <dgm:t>
        <a:bodyPr/>
        <a:lstStyle/>
        <a:p>
          <a:endParaRPr lang="fr-FR"/>
        </a:p>
      </dgm:t>
    </dgm:pt>
    <dgm:pt modelId="{347B1F15-5AEB-43EB-AE01-A1345E1BAF8D}">
      <dgm:prSet phldrT="[Texte]" phldr="0"/>
      <dgm:spPr/>
      <dgm:t>
        <a:bodyPr/>
        <a:lstStyle/>
        <a:p>
          <a:r>
            <a:rPr lang="fr-FR" dirty="0"/>
            <a:t>Chambres d’Agricultures </a:t>
          </a:r>
        </a:p>
      </dgm:t>
    </dgm:pt>
    <dgm:pt modelId="{DB7D2080-3A86-4883-843F-92FF908AF8AB}" type="parTrans" cxnId="{7765DA67-F432-4801-87DA-8F78B9923E48}">
      <dgm:prSet/>
      <dgm:spPr/>
      <dgm:t>
        <a:bodyPr/>
        <a:lstStyle/>
        <a:p>
          <a:endParaRPr lang="fr-FR"/>
        </a:p>
      </dgm:t>
    </dgm:pt>
    <dgm:pt modelId="{E1959415-68D7-4FDD-B4D4-1D21DCAC703F}" type="sibTrans" cxnId="{7765DA67-F432-4801-87DA-8F78B9923E48}">
      <dgm:prSet/>
      <dgm:spPr/>
      <dgm:t>
        <a:bodyPr/>
        <a:lstStyle/>
        <a:p>
          <a:endParaRPr lang="fr-FR"/>
        </a:p>
      </dgm:t>
    </dgm:pt>
    <dgm:pt modelId="{9BAC9A15-11A2-4411-A52F-2C07D926250F}" type="pres">
      <dgm:prSet presAssocID="{197134CF-4D15-4A12-AFB6-F736C10B2FE0}" presName="Name0" presStyleCnt="0">
        <dgm:presLayoutVars>
          <dgm:dir/>
          <dgm:animLvl val="lvl"/>
          <dgm:resizeHandles val="exact"/>
        </dgm:presLayoutVars>
      </dgm:prSet>
      <dgm:spPr/>
    </dgm:pt>
    <dgm:pt modelId="{2BF57EF9-CF5C-4FD0-BBF8-D49B5141A675}" type="pres">
      <dgm:prSet presAssocID="{956834DC-314E-4452-A484-2626DCA96B28}" presName="composite" presStyleCnt="0"/>
      <dgm:spPr/>
    </dgm:pt>
    <dgm:pt modelId="{AB71EACF-1F0E-4BDF-8778-386257C0E10B}" type="pres">
      <dgm:prSet presAssocID="{956834DC-314E-4452-A484-2626DCA96B28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17DF8D46-5D83-48F4-929A-CDF5F5A57657}" type="pres">
      <dgm:prSet presAssocID="{956834DC-314E-4452-A484-2626DCA96B28}" presName="desTx" presStyleLbl="alignAccFollowNode1" presStyleIdx="0" presStyleCnt="5" custLinFactNeighborY="45784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</dgm:pt>
    <dgm:pt modelId="{CCE58669-07C4-43D8-B287-0C556FD3854C}" type="pres">
      <dgm:prSet presAssocID="{1D55CEA8-1E72-48D4-A585-726E26A6DCBC}" presName="space" presStyleCnt="0"/>
      <dgm:spPr/>
    </dgm:pt>
    <dgm:pt modelId="{E361FE43-AC04-43A5-904A-AD4D30DDA3F3}" type="pres">
      <dgm:prSet presAssocID="{217F0660-A3F6-4243-B637-2FEA18F9EC5C}" presName="composite" presStyleCnt="0"/>
      <dgm:spPr/>
    </dgm:pt>
    <dgm:pt modelId="{83C2EF4C-56A3-4328-B6A1-2B2F1E2B1898}" type="pres">
      <dgm:prSet presAssocID="{217F0660-A3F6-4243-B637-2FEA18F9EC5C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B8694CA8-D3B1-42DB-9975-C9956AB31DB4}" type="pres">
      <dgm:prSet presAssocID="{217F0660-A3F6-4243-B637-2FEA18F9EC5C}" presName="desTx" presStyleLbl="alignAccFollowNode1" presStyleIdx="1" presStyleCnt="5">
        <dgm:presLayoutVars>
          <dgm:bulletEnabled val="1"/>
        </dgm:presLayoutVars>
      </dgm:prSet>
      <dgm:spPr/>
    </dgm:pt>
    <dgm:pt modelId="{2B7B5A36-E178-4C71-9C91-C06AE4650E99}" type="pres">
      <dgm:prSet presAssocID="{DA41E756-D04C-4852-BACC-B4AF364D2FC2}" presName="space" presStyleCnt="0"/>
      <dgm:spPr/>
    </dgm:pt>
    <dgm:pt modelId="{64AFA8D3-DB54-423F-AC87-A0F1190D59A3}" type="pres">
      <dgm:prSet presAssocID="{8C708866-016C-4B01-9C9D-257E40D0AE99}" presName="composite" presStyleCnt="0"/>
      <dgm:spPr/>
    </dgm:pt>
    <dgm:pt modelId="{3F599023-C50E-4A1A-A7F8-E7CB0D7B3A8A}" type="pres">
      <dgm:prSet presAssocID="{8C708866-016C-4B01-9C9D-257E40D0AE99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12C30AE1-20D1-4A15-8491-8A5B06EDD759}" type="pres">
      <dgm:prSet presAssocID="{8C708866-016C-4B01-9C9D-257E40D0AE99}" presName="desTx" presStyleLbl="alignAccFollowNode1" presStyleIdx="2" presStyleCnt="5">
        <dgm:presLayoutVars>
          <dgm:bulletEnabled val="1"/>
        </dgm:presLayoutVars>
      </dgm:prSet>
      <dgm:spPr/>
    </dgm:pt>
    <dgm:pt modelId="{63FF3142-6681-4C7A-9DE1-001A42A066EC}" type="pres">
      <dgm:prSet presAssocID="{2738C0CF-3E78-4789-A157-FEED4C713386}" presName="space" presStyleCnt="0"/>
      <dgm:spPr/>
    </dgm:pt>
    <dgm:pt modelId="{7DAF1882-1CBD-4C01-81AA-5732E2C708ED}" type="pres">
      <dgm:prSet presAssocID="{E59FC51D-1A0D-4DA4-B1AE-1F975C8117AF}" presName="composite" presStyleCnt="0"/>
      <dgm:spPr/>
    </dgm:pt>
    <dgm:pt modelId="{0FBF454B-933C-4F55-BDB6-FA8941D77884}" type="pres">
      <dgm:prSet presAssocID="{E59FC51D-1A0D-4DA4-B1AE-1F975C8117AF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1C907D7C-CFC2-4114-B19B-44F98F69D980}" type="pres">
      <dgm:prSet presAssocID="{E59FC51D-1A0D-4DA4-B1AE-1F975C8117AF}" presName="desTx" presStyleLbl="alignAccFollowNode1" presStyleIdx="3" presStyleCnt="5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</dgm:pt>
    <dgm:pt modelId="{9BD0C5B2-E913-4466-B4B2-A14EDF1F8C6E}" type="pres">
      <dgm:prSet presAssocID="{0999C423-4FF3-459A-B6DB-338F0D020FC5}" presName="space" presStyleCnt="0"/>
      <dgm:spPr/>
    </dgm:pt>
    <dgm:pt modelId="{6191EA44-1843-4E8B-AA70-2DBCCC895D90}" type="pres">
      <dgm:prSet presAssocID="{347B1F15-5AEB-43EB-AE01-A1345E1BAF8D}" presName="composite" presStyleCnt="0"/>
      <dgm:spPr/>
    </dgm:pt>
    <dgm:pt modelId="{A0B0D9C1-A1F6-4B63-860E-BFE99084C171}" type="pres">
      <dgm:prSet presAssocID="{347B1F15-5AEB-43EB-AE01-A1345E1BAF8D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2105C2D5-AF78-457A-945C-A8EAA91C3424}" type="pres">
      <dgm:prSet presAssocID="{347B1F15-5AEB-43EB-AE01-A1345E1BAF8D}" presName="desTx" presStyleLbl="alignAccFollowNode1" presStyleIdx="4" presStyleCnt="5">
        <dgm:presLayoutVars>
          <dgm:bulletEnabled val="1"/>
        </dgm:presLayoutVars>
      </dgm:prSet>
      <dgm:spPr>
        <a:solidFill>
          <a:schemeClr val="bg1"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</dgm:pt>
  </dgm:ptLst>
  <dgm:cxnLst>
    <dgm:cxn modelId="{F158C00B-D755-4101-A75A-1FCB77032E5E}" srcId="{8C708866-016C-4B01-9C9D-257E40D0AE99}" destId="{08780AF4-159B-43F0-BE34-CD3629472404}" srcOrd="0" destOrd="0" parTransId="{8CE7027C-DCE6-40B9-AD8E-7655C988DCBD}" sibTransId="{F7A6E35B-291F-4AFF-87B7-A710EDC6E83B}"/>
    <dgm:cxn modelId="{8DAD112B-161A-4351-96AB-C35C42EB15D8}" srcId="{197134CF-4D15-4A12-AFB6-F736C10B2FE0}" destId="{8C708866-016C-4B01-9C9D-257E40D0AE99}" srcOrd="2" destOrd="0" parTransId="{96951E46-CF61-445F-A533-18FB4CF1D514}" sibTransId="{2738C0CF-3E78-4789-A157-FEED4C713386}"/>
    <dgm:cxn modelId="{7408D235-0294-48E1-BE5E-ED96295B6D91}" srcId="{197134CF-4D15-4A12-AFB6-F736C10B2FE0}" destId="{E59FC51D-1A0D-4DA4-B1AE-1F975C8117AF}" srcOrd="3" destOrd="0" parTransId="{BAE4FC57-E734-4B54-8CC2-DBB6555037DD}" sibTransId="{0999C423-4FF3-459A-B6DB-338F0D020FC5}"/>
    <dgm:cxn modelId="{2C787545-8DAF-488F-854E-021F2DFD830E}" type="presOf" srcId="{956834DC-314E-4452-A484-2626DCA96B28}" destId="{AB71EACF-1F0E-4BDF-8778-386257C0E10B}" srcOrd="0" destOrd="0" presId="urn:microsoft.com/office/officeart/2005/8/layout/hList1"/>
    <dgm:cxn modelId="{DBF5E345-144F-4F38-A10C-762E2AC15C5F}" type="presOf" srcId="{E59FC51D-1A0D-4DA4-B1AE-1F975C8117AF}" destId="{0FBF454B-933C-4F55-BDB6-FA8941D77884}" srcOrd="0" destOrd="0" presId="urn:microsoft.com/office/officeart/2005/8/layout/hList1"/>
    <dgm:cxn modelId="{7765DA67-F432-4801-87DA-8F78B9923E48}" srcId="{197134CF-4D15-4A12-AFB6-F736C10B2FE0}" destId="{347B1F15-5AEB-43EB-AE01-A1345E1BAF8D}" srcOrd="4" destOrd="0" parTransId="{DB7D2080-3A86-4883-843F-92FF908AF8AB}" sibTransId="{E1959415-68D7-4FDD-B4D4-1D21DCAC703F}"/>
    <dgm:cxn modelId="{B46A696F-6E9D-4469-B2C7-7FD2777FDC4C}" srcId="{217F0660-A3F6-4243-B637-2FEA18F9EC5C}" destId="{617EA3FF-DB5D-4115-BAEA-5EBD9609D05E}" srcOrd="0" destOrd="0" parTransId="{07496E25-B948-46A2-B7D5-319D668ABE8C}" sibTransId="{DA9E4E8E-ECEA-46D3-8F88-E50626049053}"/>
    <dgm:cxn modelId="{1259734F-61D9-4D1C-91FC-6947176C69C5}" type="presOf" srcId="{08780AF4-159B-43F0-BE34-CD3629472404}" destId="{12C30AE1-20D1-4A15-8491-8A5B06EDD759}" srcOrd="0" destOrd="0" presId="urn:microsoft.com/office/officeart/2005/8/layout/hList1"/>
    <dgm:cxn modelId="{67C5E582-9DDC-4D12-B43A-E4CFCD435ACE}" type="presOf" srcId="{347B1F15-5AEB-43EB-AE01-A1345E1BAF8D}" destId="{A0B0D9C1-A1F6-4B63-860E-BFE99084C171}" srcOrd="0" destOrd="0" presId="urn:microsoft.com/office/officeart/2005/8/layout/hList1"/>
    <dgm:cxn modelId="{4F0A94A4-63E9-42BB-BD30-0587CC5748B9}" srcId="{197134CF-4D15-4A12-AFB6-F736C10B2FE0}" destId="{217F0660-A3F6-4243-B637-2FEA18F9EC5C}" srcOrd="1" destOrd="0" parTransId="{6F9B0850-C5C6-40C2-AA10-2B77CEAE13B3}" sibTransId="{DA41E756-D04C-4852-BACC-B4AF364D2FC2}"/>
    <dgm:cxn modelId="{2F704DB2-74FD-485E-8BB8-300C45D38CA1}" type="presOf" srcId="{217F0660-A3F6-4243-B637-2FEA18F9EC5C}" destId="{83C2EF4C-56A3-4328-B6A1-2B2F1E2B1898}" srcOrd="0" destOrd="0" presId="urn:microsoft.com/office/officeart/2005/8/layout/hList1"/>
    <dgm:cxn modelId="{6AE275CF-1EF0-4ED4-A701-F544C49ECCC5}" type="presOf" srcId="{617EA3FF-DB5D-4115-BAEA-5EBD9609D05E}" destId="{B8694CA8-D3B1-42DB-9975-C9956AB31DB4}" srcOrd="0" destOrd="0" presId="urn:microsoft.com/office/officeart/2005/8/layout/hList1"/>
    <dgm:cxn modelId="{02F411D4-2495-4D26-8404-2829715F9F9B}" srcId="{197134CF-4D15-4A12-AFB6-F736C10B2FE0}" destId="{956834DC-314E-4452-A484-2626DCA96B28}" srcOrd="0" destOrd="0" parTransId="{D0E4B765-DC31-4E3A-98BC-7BA1CED885E0}" sibTransId="{1D55CEA8-1E72-48D4-A585-726E26A6DCBC}"/>
    <dgm:cxn modelId="{A0D6C9ED-4889-435E-BF3F-23161C1E24FD}" type="presOf" srcId="{197134CF-4D15-4A12-AFB6-F736C10B2FE0}" destId="{9BAC9A15-11A2-4411-A52F-2C07D926250F}" srcOrd="0" destOrd="0" presId="urn:microsoft.com/office/officeart/2005/8/layout/hList1"/>
    <dgm:cxn modelId="{E4AD2BFE-CD1F-4F9E-8BEF-882E48A56E82}" type="presOf" srcId="{8C708866-016C-4B01-9C9D-257E40D0AE99}" destId="{3F599023-C50E-4A1A-A7F8-E7CB0D7B3A8A}" srcOrd="0" destOrd="0" presId="urn:microsoft.com/office/officeart/2005/8/layout/hList1"/>
    <dgm:cxn modelId="{31954F92-AE31-46B3-BDC4-7DE22ABFCFCE}" type="presParOf" srcId="{9BAC9A15-11A2-4411-A52F-2C07D926250F}" destId="{2BF57EF9-CF5C-4FD0-BBF8-D49B5141A675}" srcOrd="0" destOrd="0" presId="urn:microsoft.com/office/officeart/2005/8/layout/hList1"/>
    <dgm:cxn modelId="{A21D6D09-B596-4492-8A6C-306EC35F42BA}" type="presParOf" srcId="{2BF57EF9-CF5C-4FD0-BBF8-D49B5141A675}" destId="{AB71EACF-1F0E-4BDF-8778-386257C0E10B}" srcOrd="0" destOrd="0" presId="urn:microsoft.com/office/officeart/2005/8/layout/hList1"/>
    <dgm:cxn modelId="{A1B6307B-7FB3-45C9-93D1-CB3B0CA15539}" type="presParOf" srcId="{2BF57EF9-CF5C-4FD0-BBF8-D49B5141A675}" destId="{17DF8D46-5D83-48F4-929A-CDF5F5A57657}" srcOrd="1" destOrd="0" presId="urn:microsoft.com/office/officeart/2005/8/layout/hList1"/>
    <dgm:cxn modelId="{442AB161-D551-4964-A880-60963A1AB91B}" type="presParOf" srcId="{9BAC9A15-11A2-4411-A52F-2C07D926250F}" destId="{CCE58669-07C4-43D8-B287-0C556FD3854C}" srcOrd="1" destOrd="0" presId="urn:microsoft.com/office/officeart/2005/8/layout/hList1"/>
    <dgm:cxn modelId="{76EBBF5B-5DAD-44D3-8B75-D2DA8D0F14B7}" type="presParOf" srcId="{9BAC9A15-11A2-4411-A52F-2C07D926250F}" destId="{E361FE43-AC04-43A5-904A-AD4D30DDA3F3}" srcOrd="2" destOrd="0" presId="urn:microsoft.com/office/officeart/2005/8/layout/hList1"/>
    <dgm:cxn modelId="{9334F528-9AA6-403C-B562-F679522FD1DA}" type="presParOf" srcId="{E361FE43-AC04-43A5-904A-AD4D30DDA3F3}" destId="{83C2EF4C-56A3-4328-B6A1-2B2F1E2B1898}" srcOrd="0" destOrd="0" presId="urn:microsoft.com/office/officeart/2005/8/layout/hList1"/>
    <dgm:cxn modelId="{40636A71-DC47-4D39-AB3A-7C4AB48435DB}" type="presParOf" srcId="{E361FE43-AC04-43A5-904A-AD4D30DDA3F3}" destId="{B8694CA8-D3B1-42DB-9975-C9956AB31DB4}" srcOrd="1" destOrd="0" presId="urn:microsoft.com/office/officeart/2005/8/layout/hList1"/>
    <dgm:cxn modelId="{98B82C75-B8EF-43DC-8D1C-91BEF45D1795}" type="presParOf" srcId="{9BAC9A15-11A2-4411-A52F-2C07D926250F}" destId="{2B7B5A36-E178-4C71-9C91-C06AE4650E99}" srcOrd="3" destOrd="0" presId="urn:microsoft.com/office/officeart/2005/8/layout/hList1"/>
    <dgm:cxn modelId="{7BB61AF2-02CB-4AA5-850D-7DE74A2E9DD4}" type="presParOf" srcId="{9BAC9A15-11A2-4411-A52F-2C07D926250F}" destId="{64AFA8D3-DB54-423F-AC87-A0F1190D59A3}" srcOrd="4" destOrd="0" presId="urn:microsoft.com/office/officeart/2005/8/layout/hList1"/>
    <dgm:cxn modelId="{7712AE92-75CC-44E5-874A-BD3A8D7FED55}" type="presParOf" srcId="{64AFA8D3-DB54-423F-AC87-A0F1190D59A3}" destId="{3F599023-C50E-4A1A-A7F8-E7CB0D7B3A8A}" srcOrd="0" destOrd="0" presId="urn:microsoft.com/office/officeart/2005/8/layout/hList1"/>
    <dgm:cxn modelId="{16154EA5-3C1B-464A-9A36-E58620C130CB}" type="presParOf" srcId="{64AFA8D3-DB54-423F-AC87-A0F1190D59A3}" destId="{12C30AE1-20D1-4A15-8491-8A5B06EDD759}" srcOrd="1" destOrd="0" presId="urn:microsoft.com/office/officeart/2005/8/layout/hList1"/>
    <dgm:cxn modelId="{EAB1B548-1484-49DD-A372-29B608C45DBF}" type="presParOf" srcId="{9BAC9A15-11A2-4411-A52F-2C07D926250F}" destId="{63FF3142-6681-4C7A-9DE1-001A42A066EC}" srcOrd="5" destOrd="0" presId="urn:microsoft.com/office/officeart/2005/8/layout/hList1"/>
    <dgm:cxn modelId="{6F5D3E5E-6AEA-4C9F-8001-90256561A76E}" type="presParOf" srcId="{9BAC9A15-11A2-4411-A52F-2C07D926250F}" destId="{7DAF1882-1CBD-4C01-81AA-5732E2C708ED}" srcOrd="6" destOrd="0" presId="urn:microsoft.com/office/officeart/2005/8/layout/hList1"/>
    <dgm:cxn modelId="{7AFD5AD6-A13C-4A0A-8AD5-E50D1830556E}" type="presParOf" srcId="{7DAF1882-1CBD-4C01-81AA-5732E2C708ED}" destId="{0FBF454B-933C-4F55-BDB6-FA8941D77884}" srcOrd="0" destOrd="0" presId="urn:microsoft.com/office/officeart/2005/8/layout/hList1"/>
    <dgm:cxn modelId="{E23C511B-B03D-492D-8626-678E94AFFD93}" type="presParOf" srcId="{7DAF1882-1CBD-4C01-81AA-5732E2C708ED}" destId="{1C907D7C-CFC2-4114-B19B-44F98F69D980}" srcOrd="1" destOrd="0" presId="urn:microsoft.com/office/officeart/2005/8/layout/hList1"/>
    <dgm:cxn modelId="{D8865971-EC2D-48EB-BD76-AD2E3268CD0C}" type="presParOf" srcId="{9BAC9A15-11A2-4411-A52F-2C07D926250F}" destId="{9BD0C5B2-E913-4466-B4B2-A14EDF1F8C6E}" srcOrd="7" destOrd="0" presId="urn:microsoft.com/office/officeart/2005/8/layout/hList1"/>
    <dgm:cxn modelId="{D89CF04E-2143-4E55-B663-AD798E67CF21}" type="presParOf" srcId="{9BAC9A15-11A2-4411-A52F-2C07D926250F}" destId="{6191EA44-1843-4E8B-AA70-2DBCCC895D90}" srcOrd="8" destOrd="0" presId="urn:microsoft.com/office/officeart/2005/8/layout/hList1"/>
    <dgm:cxn modelId="{B881093D-646B-4C82-80D3-8B0450D890E7}" type="presParOf" srcId="{6191EA44-1843-4E8B-AA70-2DBCCC895D90}" destId="{A0B0D9C1-A1F6-4B63-860E-BFE99084C171}" srcOrd="0" destOrd="0" presId="urn:microsoft.com/office/officeart/2005/8/layout/hList1"/>
    <dgm:cxn modelId="{0B3BE699-39E7-43B1-8222-3CF62CF1A2BD}" type="presParOf" srcId="{6191EA44-1843-4E8B-AA70-2DBCCC895D90}" destId="{2105C2D5-AF78-457A-945C-A8EAA91C342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71EACF-1F0E-4BDF-8778-386257C0E10B}">
      <dsp:nvSpPr>
        <dsp:cNvPr id="0" name=""/>
        <dsp:cNvSpPr/>
      </dsp:nvSpPr>
      <dsp:spPr>
        <a:xfrm>
          <a:off x="4498" y="3439713"/>
          <a:ext cx="1724570" cy="58247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Recherche fondamentale</a:t>
          </a:r>
        </a:p>
      </dsp:txBody>
      <dsp:txXfrm>
        <a:off x="4498" y="3439713"/>
        <a:ext cx="1724570" cy="582471"/>
      </dsp:txXfrm>
    </dsp:sp>
    <dsp:sp modelId="{17DF8D46-5D83-48F4-929A-CDF5F5A57657}">
      <dsp:nvSpPr>
        <dsp:cNvPr id="0" name=""/>
        <dsp:cNvSpPr/>
      </dsp:nvSpPr>
      <dsp:spPr>
        <a:xfrm>
          <a:off x="4498" y="4343918"/>
          <a:ext cx="1724570" cy="702720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C2EF4C-56A3-4328-B6A1-2B2F1E2B1898}">
      <dsp:nvSpPr>
        <dsp:cNvPr id="0" name=""/>
        <dsp:cNvSpPr/>
      </dsp:nvSpPr>
      <dsp:spPr>
        <a:xfrm>
          <a:off x="1970509" y="3439713"/>
          <a:ext cx="1724570" cy="582471"/>
        </a:xfrm>
        <a:prstGeom prst="rect">
          <a:avLst/>
        </a:prstGeom>
        <a:solidFill>
          <a:schemeClr val="accent2">
            <a:hueOff val="2400258"/>
            <a:satOff val="1516"/>
            <a:lumOff val="1667"/>
            <a:alphaOff val="0"/>
          </a:schemeClr>
        </a:solidFill>
        <a:ln w="12700" cap="flat" cmpd="sng" algn="ctr">
          <a:solidFill>
            <a:schemeClr val="accent2">
              <a:hueOff val="2400258"/>
              <a:satOff val="1516"/>
              <a:lumOff val="16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Recherche appliquée</a:t>
          </a:r>
        </a:p>
      </dsp:txBody>
      <dsp:txXfrm>
        <a:off x="1970509" y="3439713"/>
        <a:ext cx="1724570" cy="582471"/>
      </dsp:txXfrm>
    </dsp:sp>
    <dsp:sp modelId="{B8694CA8-D3B1-42DB-9975-C9956AB31DB4}">
      <dsp:nvSpPr>
        <dsp:cNvPr id="0" name=""/>
        <dsp:cNvSpPr/>
      </dsp:nvSpPr>
      <dsp:spPr>
        <a:xfrm>
          <a:off x="1970509" y="4022185"/>
          <a:ext cx="1724570" cy="702720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600" kern="1200" dirty="0"/>
        </a:p>
      </dsp:txBody>
      <dsp:txXfrm>
        <a:off x="1970509" y="4022185"/>
        <a:ext cx="1724570" cy="702720"/>
      </dsp:txXfrm>
    </dsp:sp>
    <dsp:sp modelId="{3F599023-C50E-4A1A-A7F8-E7CB0D7B3A8A}">
      <dsp:nvSpPr>
        <dsp:cNvPr id="0" name=""/>
        <dsp:cNvSpPr/>
      </dsp:nvSpPr>
      <dsp:spPr>
        <a:xfrm>
          <a:off x="3936519" y="3439713"/>
          <a:ext cx="1724570" cy="582471"/>
        </a:xfrm>
        <a:prstGeom prst="rect">
          <a:avLst/>
        </a:prstGeom>
        <a:solidFill>
          <a:schemeClr val="accent2">
            <a:hueOff val="4800517"/>
            <a:satOff val="3032"/>
            <a:lumOff val="3334"/>
            <a:alphaOff val="0"/>
          </a:schemeClr>
        </a:solidFill>
        <a:ln w="12700" cap="flat" cmpd="sng" algn="ctr">
          <a:solidFill>
            <a:schemeClr val="accent2">
              <a:hueOff val="4800517"/>
              <a:satOff val="3032"/>
              <a:lumOff val="33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Institutionnels, organismes d’état  </a:t>
          </a:r>
        </a:p>
      </dsp:txBody>
      <dsp:txXfrm>
        <a:off x="3936519" y="3439713"/>
        <a:ext cx="1724570" cy="582471"/>
      </dsp:txXfrm>
    </dsp:sp>
    <dsp:sp modelId="{12C30AE1-20D1-4A15-8491-8A5B06EDD759}">
      <dsp:nvSpPr>
        <dsp:cNvPr id="0" name=""/>
        <dsp:cNvSpPr/>
      </dsp:nvSpPr>
      <dsp:spPr>
        <a:xfrm>
          <a:off x="3936519" y="4022185"/>
          <a:ext cx="1724570" cy="702720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600" kern="1200" dirty="0"/>
        </a:p>
      </dsp:txBody>
      <dsp:txXfrm>
        <a:off x="3936519" y="4022185"/>
        <a:ext cx="1724570" cy="702720"/>
      </dsp:txXfrm>
    </dsp:sp>
    <dsp:sp modelId="{0FBF454B-933C-4F55-BDB6-FA8941D77884}">
      <dsp:nvSpPr>
        <dsp:cNvPr id="0" name=""/>
        <dsp:cNvSpPr/>
      </dsp:nvSpPr>
      <dsp:spPr>
        <a:xfrm>
          <a:off x="5902529" y="3439713"/>
          <a:ext cx="1724570" cy="582471"/>
        </a:xfrm>
        <a:prstGeom prst="rect">
          <a:avLst/>
        </a:prstGeom>
        <a:solidFill>
          <a:schemeClr val="accent2">
            <a:hueOff val="7200775"/>
            <a:satOff val="4548"/>
            <a:lumOff val="5000"/>
            <a:alphaOff val="0"/>
          </a:schemeClr>
        </a:solidFill>
        <a:ln w="12700" cap="flat" cmpd="sng" algn="ctr">
          <a:solidFill>
            <a:schemeClr val="accent2">
              <a:hueOff val="7200775"/>
              <a:satOff val="4548"/>
              <a:lumOff val="50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Interprofession</a:t>
          </a:r>
          <a:endParaRPr lang="fr-FR" sz="1600" kern="1200" dirty="0"/>
        </a:p>
      </dsp:txBody>
      <dsp:txXfrm>
        <a:off x="5902529" y="3439713"/>
        <a:ext cx="1724570" cy="582471"/>
      </dsp:txXfrm>
    </dsp:sp>
    <dsp:sp modelId="{1C907D7C-CFC2-4114-B19B-44F98F69D980}">
      <dsp:nvSpPr>
        <dsp:cNvPr id="0" name=""/>
        <dsp:cNvSpPr/>
      </dsp:nvSpPr>
      <dsp:spPr>
        <a:xfrm>
          <a:off x="5902529" y="4022185"/>
          <a:ext cx="1724570" cy="702720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B0D9C1-A1F6-4B63-860E-BFE99084C171}">
      <dsp:nvSpPr>
        <dsp:cNvPr id="0" name=""/>
        <dsp:cNvSpPr/>
      </dsp:nvSpPr>
      <dsp:spPr>
        <a:xfrm>
          <a:off x="7868539" y="3439713"/>
          <a:ext cx="1724570" cy="582471"/>
        </a:xfrm>
        <a:prstGeom prst="rect">
          <a:avLst/>
        </a:prstGeom>
        <a:solidFill>
          <a:schemeClr val="accent2">
            <a:hueOff val="9601034"/>
            <a:satOff val="6064"/>
            <a:lumOff val="6667"/>
            <a:alphaOff val="0"/>
          </a:schemeClr>
        </a:solidFill>
        <a:ln w="12700" cap="flat" cmpd="sng" algn="ctr">
          <a:solidFill>
            <a:schemeClr val="accent2">
              <a:hueOff val="9601034"/>
              <a:satOff val="6064"/>
              <a:lumOff val="66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Chambres d’Agricultures </a:t>
          </a:r>
        </a:p>
      </dsp:txBody>
      <dsp:txXfrm>
        <a:off x="7868539" y="3439713"/>
        <a:ext cx="1724570" cy="582471"/>
      </dsp:txXfrm>
    </dsp:sp>
    <dsp:sp modelId="{2105C2D5-AF78-457A-945C-A8EAA91C3424}">
      <dsp:nvSpPr>
        <dsp:cNvPr id="0" name=""/>
        <dsp:cNvSpPr/>
      </dsp:nvSpPr>
      <dsp:spPr>
        <a:xfrm>
          <a:off x="7868539" y="4022185"/>
          <a:ext cx="1724570" cy="702720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14B00-C8EA-497B-9844-BE62CD1F853B}" type="datetimeFigureOut">
              <a:rPr lang="fr-FR" smtClean="0"/>
              <a:t>28/01/2026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9BFEE-22CE-4036-92C4-EB39C68346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0718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8E6D59-F691-41CA-AF53-7A74C6DA880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1251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B3410-F097-343D-8E24-1013FF700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1C0A5A2-756A-6744-FD46-FE953CBA8F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14821D8-97A5-C99C-A5CF-19EA0F54A6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Malgré un encrage départemental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5CECD4B-A777-F861-4BCA-7C19DB159D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720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vient de parler des projets nationaux et régionaux, on a également des </a:t>
            </a:r>
            <a:r>
              <a:rPr lang="fr-FR" dirty="0" err="1"/>
              <a:t>intitiatives</a:t>
            </a:r>
            <a:r>
              <a:rPr lang="fr-FR" dirty="0"/>
              <a:t> plus locales, telle que le projet FLAV’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9BFEE-22CE-4036-92C4-EB39C683466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072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FB2A6-C097-F6A9-ACF1-0045C6FA1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FF63AC3-52C9-3D28-45A2-05D5FF4EBA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CDD6D53-1712-D98D-BBE0-B92080D852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Nico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6E03EF2-CDB2-5156-6E8F-11F315A747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06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9DECF-40A2-B3B0-2A25-9122A3CA2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1C5DA62-BE95-DC90-3F01-165AD6FD50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E9C0B4E-BB96-019D-66A4-735711142F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Malgré un encrage départemental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8A6DA1-922B-AE30-1E5F-EBAC70C867B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827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0C53D-6392-1C05-5DAB-4E366C56F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387FD6C-1586-3BFF-4811-F3083C1A6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050AE84-5C3D-80D1-D774-704913B07E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Malgré un encrage départemental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19FA003-655E-9506-779C-B82A81815EB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415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86C96-EB41-FBBA-2956-D11474988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50BFE92-BBA0-BF57-4D93-109E195A7B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8F806D6-066E-7B1B-16F9-079F6D950C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Malgré un encrage départemental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AD5CA66-B06C-1319-1D64-65A2313B1DD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66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C15C6-420E-52FC-814E-B9F94FCE9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C4C94B7-9D6E-5636-2086-018E930C9F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EB0408F-0A53-8534-888E-E9D6309F9B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Malgré un encrage départemental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FC6025D-63D2-4B9C-6371-CB066095FAD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64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0EAE0-BDB4-C677-E9EE-E7E0C23D3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0595079-4AE0-7323-EA89-524BBF1BD1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6C26F6D-CDA0-4B74-1540-3CB0FDEE87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Malgré un encrage départemental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4DFDE7A-367B-A076-A96E-9532DB03B19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900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675AC-059B-5999-51E3-C34A448CA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D4ED253-B164-4832-FB69-0BBE830B61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E312E5C-50A1-4E52-370E-70369D5580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Malgré un encrage départemental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B21B1C9-EEBF-FB1F-A08B-AADB9F6FAF7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918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EA96BC-1849-27E7-37DA-4F3408347C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75EA414-1EAA-CE01-86D5-7BBA230DB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40D389-3B6D-67F6-5CF7-B8E6595E0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66BA-3816-4998-88B5-BFF542F95374}" type="datetimeFigureOut">
              <a:rPr lang="fr-FR" smtClean="0"/>
              <a:t>28/01/2026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F3FC0B-641E-F0DC-57D1-CAD7F54C5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8F9672-AABF-F96F-09A7-1ED6858F0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24019-5799-4468-97CA-46FD20866A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038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3BDC5A-6D72-9B39-4D1F-3156D8AF4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BB51FD8-7913-726F-7FCD-35AAAF09D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5E8CC8-8683-88E7-8447-F3A90DCF9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66BA-3816-4998-88B5-BFF542F95374}" type="datetimeFigureOut">
              <a:rPr lang="fr-FR" smtClean="0"/>
              <a:t>28/01/2026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3514C7-3B74-620F-B4CB-9A4B61876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A094F9-6BEA-6EC2-20DA-173CA5233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24019-5799-4468-97CA-46FD20866A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1451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4A9A696-BDAD-BBD7-E5D5-C2A30C582C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C5E2211-417B-5556-885B-3173D9DE9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6C4339C-8D0C-5ABA-80D7-DA3255629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66BA-3816-4998-88B5-BFF542F95374}" type="datetimeFigureOut">
              <a:rPr lang="fr-FR" smtClean="0"/>
              <a:t>28/01/2026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D9AEC6-B752-C1F9-35BA-C78AB4A9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1220BB-F2B6-0D1B-4B63-6049E3873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24019-5799-4468-97CA-46FD20866A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0650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AAA8EB4-3756-4C90-A99E-D9500D19440C}"/>
              </a:ext>
            </a:extLst>
          </p:cNvPr>
          <p:cNvSpPr/>
          <p:nvPr/>
        </p:nvSpPr>
        <p:spPr>
          <a:xfrm>
            <a:off x="359091" y="287132"/>
            <a:ext cx="11473816" cy="41972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 i="1"/>
          </a:p>
          <a:p>
            <a:pPr algn="ctr"/>
            <a:endParaRPr lang="fr-FR" i="1"/>
          </a:p>
          <a:p>
            <a:pPr algn="ctr"/>
            <a:r>
              <a:rPr lang="fr-FR" i="1"/>
              <a:t>Insérer une photo de votre choix sur ce cadre gris, sous les zones de textes,</a:t>
            </a:r>
            <a:br>
              <a:rPr lang="fr-FR" i="1"/>
            </a:br>
            <a:r>
              <a:rPr lang="fr-FR" i="1" u="sng"/>
              <a:t>en respectant les dimensions</a:t>
            </a:r>
          </a:p>
        </p:txBody>
      </p:sp>
      <p:sp>
        <p:nvSpPr>
          <p:cNvPr id="7" name="Shape_0">
            <a:extLst>
              <a:ext uri="{FF2B5EF4-FFF2-40B4-BE49-F238E27FC236}">
                <a16:creationId xmlns:a16="http://schemas.microsoft.com/office/drawing/2014/main" id="{0B7979F6-1BC2-4E8B-A0A3-CA8E3502F784}"/>
              </a:ext>
            </a:extLst>
          </p:cNvPr>
          <p:cNvSpPr/>
          <p:nvPr/>
        </p:nvSpPr>
        <p:spPr>
          <a:xfrm>
            <a:off x="359090" y="4484382"/>
            <a:ext cx="11473817" cy="2088001"/>
          </a:xfrm>
          <a:prstGeom prst="rect">
            <a:avLst/>
          </a:prstGeom>
          <a:solidFill>
            <a:srgbClr val="878787"/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76CD02-B679-450F-A73D-C511BB3236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600" y="2790000"/>
            <a:ext cx="10692000" cy="101520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7CED89-6A2F-4612-AB59-BA6AC50B1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546" y="3817475"/>
            <a:ext cx="9513937" cy="52261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Picture 5" descr="C:\Users\bosm49r\Desktop\1x\Plan de travail 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1" y="5528383"/>
            <a:ext cx="3435362" cy="101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5A77175-0400-42A1-9799-09F5A89D84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629" y="4848596"/>
            <a:ext cx="1340971" cy="13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3927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_0">
            <a:extLst>
              <a:ext uri="{FF2B5EF4-FFF2-40B4-BE49-F238E27FC236}">
                <a16:creationId xmlns:a16="http://schemas.microsoft.com/office/drawing/2014/main" id="{0B7979F6-1BC2-4E8B-A0A3-CA8E3502F784}"/>
              </a:ext>
            </a:extLst>
          </p:cNvPr>
          <p:cNvSpPr/>
          <p:nvPr/>
        </p:nvSpPr>
        <p:spPr>
          <a:xfrm>
            <a:off x="359092" y="2778345"/>
            <a:ext cx="11473817" cy="3794040"/>
          </a:xfrm>
          <a:prstGeom prst="rect">
            <a:avLst/>
          </a:prstGeom>
          <a:solidFill>
            <a:srgbClr val="878787"/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76CD02-B679-450F-A73D-C511BB3236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600" y="2789115"/>
            <a:ext cx="10692000" cy="101520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7CED89-6A2F-4612-AB59-BA6AC50B1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546" y="3818897"/>
            <a:ext cx="9513937" cy="1128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D427EE-B9CB-483A-B5CF-2F86322DAEF4}"/>
              </a:ext>
            </a:extLst>
          </p:cNvPr>
          <p:cNvSpPr/>
          <p:nvPr/>
        </p:nvSpPr>
        <p:spPr>
          <a:xfrm>
            <a:off x="359092" y="285615"/>
            <a:ext cx="11473816" cy="24927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fr-FR" i="1"/>
              <a:t>Insérer une photo de votre choix sur ce cadre gris </a:t>
            </a:r>
            <a:r>
              <a:rPr lang="fr-FR" i="1" u="sng"/>
              <a:t>en respectant les dimensions</a:t>
            </a:r>
          </a:p>
          <a:p>
            <a:pPr algn="ctr"/>
            <a:r>
              <a:rPr lang="fr-FR" i="1" u="sng"/>
              <a:t>Hauteur</a:t>
            </a:r>
            <a:r>
              <a:rPr lang="fr-FR" i="1" u="sng" baseline="0"/>
              <a:t> = 6,92 cm (817 pixels)</a:t>
            </a:r>
          </a:p>
          <a:p>
            <a:pPr algn="ctr"/>
            <a:r>
              <a:rPr lang="fr-FR" i="1" u="sng" baseline="0"/>
              <a:t>Largeur = 31,87 cm (3764 pixels)</a:t>
            </a:r>
            <a:endParaRPr lang="fr-FR" i="1" u="sng"/>
          </a:p>
        </p:txBody>
      </p:sp>
      <p:pic>
        <p:nvPicPr>
          <p:cNvPr id="9" name="Picture 5" descr="C:\Users\bosm49r\Desktop\1x\Plan de travail 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1" y="5528383"/>
            <a:ext cx="3435362" cy="101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11D5F4A-48F3-4A6D-8997-CB6B8091BF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629" y="4848596"/>
            <a:ext cx="1340971" cy="13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4192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re_3_sans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_0">
            <a:extLst>
              <a:ext uri="{FF2B5EF4-FFF2-40B4-BE49-F238E27FC236}">
                <a16:creationId xmlns:a16="http://schemas.microsoft.com/office/drawing/2014/main" id="{0B7979F6-1BC2-4E8B-A0A3-CA8E3502F784}"/>
              </a:ext>
            </a:extLst>
          </p:cNvPr>
          <p:cNvSpPr/>
          <p:nvPr/>
        </p:nvSpPr>
        <p:spPr>
          <a:xfrm>
            <a:off x="359092" y="285615"/>
            <a:ext cx="11473817" cy="6286770"/>
          </a:xfrm>
          <a:prstGeom prst="rect">
            <a:avLst/>
          </a:prstGeom>
          <a:solidFill>
            <a:srgbClr val="878787"/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76CD02-B679-450F-A73D-C511BB3236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0908" y="1827900"/>
            <a:ext cx="10692000" cy="101520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7CED89-6A2F-4612-AB59-BA6AC50B1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9854" y="2864700"/>
            <a:ext cx="9513937" cy="1128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Picture 5" descr="C:\Users\bosm49r\Desktop\1x\Plan de travail 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1" y="5528383"/>
            <a:ext cx="3435362" cy="101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A545C4B-DDBA-4005-8DEB-0BDB408F56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629" y="4848596"/>
            <a:ext cx="1340971" cy="13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1128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_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59E05A99-E245-4256-8146-F8B249D913F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459" y="612826"/>
            <a:ext cx="6925656" cy="5980694"/>
          </a:xfrm>
          <a:prstGeom prst="rect">
            <a:avLst/>
          </a:prstGeom>
        </p:spPr>
      </p:pic>
      <p:sp>
        <p:nvSpPr>
          <p:cNvPr id="9" name="Shape_1">
            <a:extLst>
              <a:ext uri="{FF2B5EF4-FFF2-40B4-BE49-F238E27FC236}">
                <a16:creationId xmlns:a16="http://schemas.microsoft.com/office/drawing/2014/main" id="{31428A33-8D51-4F9E-9C20-4618F0B98261}"/>
              </a:ext>
            </a:extLst>
          </p:cNvPr>
          <p:cNvSpPr>
            <a:spLocks/>
          </p:cNvSpPr>
          <p:nvPr userDrawn="1"/>
        </p:nvSpPr>
        <p:spPr>
          <a:xfrm>
            <a:off x="388582" y="285762"/>
            <a:ext cx="11473817" cy="6286770"/>
          </a:xfrm>
          <a:prstGeom prst="rect">
            <a:avLst/>
          </a:prstGeom>
          <a:solidFill>
            <a:srgbClr val="878787">
              <a:alpha val="14902"/>
            </a:srgbClr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B7C0B7A-AD0B-4457-AEFF-49EF6693F1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27" y="587723"/>
            <a:ext cx="1168610" cy="98974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61D137C-D0B5-459E-8D0C-EEC8E023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026" y="285467"/>
            <a:ext cx="9718590" cy="1285200"/>
          </a:xfrm>
        </p:spPr>
        <p:txBody>
          <a:bodyPr anchor="b"/>
          <a:lstStyle>
            <a:lvl1pPr marL="0" indent="0">
              <a:buFontTx/>
              <a:buNone/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85603A-C958-4B4F-8E07-3E92DAEF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600C-7654-4216-88CC-C8585DF21D9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B69D397F-CF04-40A1-9B0A-1898F0ADD9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5650" y="2080830"/>
            <a:ext cx="3021707" cy="4018638"/>
          </a:xfr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E5232A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Section</a:t>
            </a:r>
          </a:p>
          <a:p>
            <a:pPr lvl="1"/>
            <a:r>
              <a:rPr lang="fr-FR"/>
              <a:t>Sous-titre</a:t>
            </a:r>
          </a:p>
          <a:p>
            <a:pPr lvl="1"/>
            <a:r>
              <a:rPr lang="fr-FR"/>
              <a:t>Sous-titre</a:t>
            </a:r>
          </a:p>
          <a:p>
            <a:pPr marL="685800" marR="0" lvl="1" indent="-2286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/>
              <a:t>Sous-titre</a:t>
            </a:r>
          </a:p>
          <a:p>
            <a:pPr marL="685800" marR="0" lvl="1" indent="-2286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/>
              <a:t>Sous-titre</a:t>
            </a:r>
          </a:p>
          <a:p>
            <a:pPr lvl="1"/>
            <a:endParaRPr lang="fr-FR"/>
          </a:p>
          <a:p>
            <a:pPr lvl="1"/>
            <a:endParaRPr lang="fr-FR"/>
          </a:p>
          <a:p>
            <a:pPr lvl="1"/>
            <a:endParaRPr lang="fr-FR"/>
          </a:p>
          <a:p>
            <a:pPr lvl="1"/>
            <a:endParaRPr lang="fr-FR"/>
          </a:p>
          <a:p>
            <a:pPr lvl="1"/>
            <a:endParaRPr lang="fr-FR"/>
          </a:p>
          <a:p>
            <a:pPr lvl="1"/>
            <a:endParaRPr lang="fr-FR"/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B69D397F-CF04-40A1-9B0A-1898F0ADD99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33250" y="2080830"/>
            <a:ext cx="3021707" cy="4018638"/>
          </a:xfr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E5232A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Section</a:t>
            </a:r>
          </a:p>
          <a:p>
            <a:pPr lvl="1"/>
            <a:r>
              <a:rPr lang="fr-FR"/>
              <a:t>Sous-titre</a:t>
            </a:r>
          </a:p>
          <a:p>
            <a:pPr lvl="1"/>
            <a:r>
              <a:rPr lang="fr-FR"/>
              <a:t>Sous-titre</a:t>
            </a:r>
          </a:p>
          <a:p>
            <a:pPr marL="685800" marR="0" lvl="1" indent="-2286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/>
              <a:t>Sous-titre</a:t>
            </a:r>
          </a:p>
          <a:p>
            <a:pPr marL="685800" marR="0" lvl="1" indent="-2286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/>
              <a:t>Sous-titre</a:t>
            </a:r>
          </a:p>
          <a:p>
            <a:pPr lvl="1"/>
            <a:endParaRPr lang="fr-FR"/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B69D397F-CF04-40A1-9B0A-1898F0ADD99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90850" y="2080830"/>
            <a:ext cx="3021707" cy="4018638"/>
          </a:xfr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E5232A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Section</a:t>
            </a:r>
          </a:p>
          <a:p>
            <a:pPr lvl="1"/>
            <a:r>
              <a:rPr lang="fr-FR"/>
              <a:t>Sous-titre</a:t>
            </a:r>
          </a:p>
          <a:p>
            <a:pPr lvl="1"/>
            <a:r>
              <a:rPr lang="fr-FR"/>
              <a:t>Sous-titre</a:t>
            </a:r>
          </a:p>
          <a:p>
            <a:pPr marL="685800" marR="0" lvl="1" indent="-2286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/>
              <a:t>Sous-titre</a:t>
            </a:r>
          </a:p>
          <a:p>
            <a:pPr marL="685800" marR="0" lvl="1" indent="-2286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/>
              <a:t>Sous-titre</a:t>
            </a:r>
          </a:p>
          <a:p>
            <a:pPr lvl="1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F07450F-3C0A-4346-AE55-7E216D3FE8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77" y="5781670"/>
            <a:ext cx="792545" cy="81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7507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Diapo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_0">
            <a:extLst>
              <a:ext uri="{FF2B5EF4-FFF2-40B4-BE49-F238E27FC236}">
                <a16:creationId xmlns:a16="http://schemas.microsoft.com/office/drawing/2014/main" id="{0B7979F6-1BC2-4E8B-A0A3-CA8E3502F784}"/>
              </a:ext>
            </a:extLst>
          </p:cNvPr>
          <p:cNvSpPr/>
          <p:nvPr userDrawn="1"/>
        </p:nvSpPr>
        <p:spPr>
          <a:xfrm>
            <a:off x="359092" y="2778345"/>
            <a:ext cx="11473817" cy="3794040"/>
          </a:xfrm>
          <a:prstGeom prst="rect">
            <a:avLst/>
          </a:prstGeom>
          <a:solidFill>
            <a:srgbClr val="878787">
              <a:alpha val="60000"/>
            </a:srgbClr>
          </a:solidFill>
          <a:ln w="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3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D427EE-B9CB-483A-B5CF-2F86322DAEF4}"/>
              </a:ext>
            </a:extLst>
          </p:cNvPr>
          <p:cNvSpPr/>
          <p:nvPr/>
        </p:nvSpPr>
        <p:spPr>
          <a:xfrm>
            <a:off x="359092" y="285615"/>
            <a:ext cx="11473816" cy="24927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/>
              <a:t>Insérer une photo de votre choix sur ce cadre gris </a:t>
            </a:r>
            <a:r>
              <a:rPr lang="fr-FR" i="1" u="sng"/>
              <a:t>en respectant les dimensions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E43BCC4F-6628-49C7-A989-0EA1316919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4600C-7654-4216-88CC-C8585DF21D9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76CD02-B679-450F-A73D-C511BB3236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9598" y="3065340"/>
            <a:ext cx="8370679" cy="101520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7CED89-6A2F-4612-AB59-BA6AC50B1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545" y="4095122"/>
            <a:ext cx="8370679" cy="1128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876583658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_et_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1D137C-D0B5-459E-8D0C-EEC8E023E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571500" indent="-571500">
              <a:buFontTx/>
              <a:buBlip>
                <a:blip r:embed="rId2"/>
              </a:buBlip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9D397F-CF04-40A1-9B0A-1898F0ADD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85603A-C958-4B4F-8E07-3E92DAEF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600C-7654-4216-88CC-C8585DF21D95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 descr="Une image contenant logo, Graphique, texte, Police&#10;&#10;Le contenu généré par l’IA peut être incorrect.">
            <a:extLst>
              <a:ext uri="{FF2B5EF4-FFF2-40B4-BE49-F238E27FC236}">
                <a16:creationId xmlns:a16="http://schemas.microsoft.com/office/drawing/2014/main" id="{471617FA-BE19-F7B7-EAF3-463EF4C8F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200" y="5779200"/>
            <a:ext cx="1078800" cy="10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8700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1D137C-D0B5-459E-8D0C-EEC8E023E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571500" indent="-571500">
              <a:buFontTx/>
              <a:buBlip>
                <a:blip r:embed="rId2"/>
              </a:buBlip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9D397F-CF04-40A1-9B0A-1898F0ADD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000" y="1476000"/>
            <a:ext cx="9148799" cy="44280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85603A-C958-4B4F-8E07-3E92DAEF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600C-7654-4216-88CC-C8585DF21D95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A08483F-D378-4D94-94CC-9AEBFD5034F0}"/>
              </a:ext>
            </a:extLst>
          </p:cNvPr>
          <p:cNvCxnSpPr>
            <a:cxnSpLocks/>
          </p:cNvCxnSpPr>
          <p:nvPr/>
        </p:nvCxnSpPr>
        <p:spPr>
          <a:xfrm>
            <a:off x="827797" y="1116942"/>
            <a:ext cx="10285403" cy="2116"/>
          </a:xfrm>
          <a:prstGeom prst="line">
            <a:avLst/>
          </a:prstGeom>
          <a:ln w="28575">
            <a:solidFill>
              <a:srgbClr val="E5232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Image 3" descr="Une image contenant logo, Graphique, texte, Police&#10;&#10;Le contenu généré par l’IA peut être incorrect.">
            <a:extLst>
              <a:ext uri="{FF2B5EF4-FFF2-40B4-BE49-F238E27FC236}">
                <a16:creationId xmlns:a16="http://schemas.microsoft.com/office/drawing/2014/main" id="{6E1F5857-22C8-DC6B-5E17-5F119C38DA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200" y="5779200"/>
            <a:ext cx="1078800" cy="10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78278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ntenu_et_band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6B8C0B89-073F-4965-A41D-C1C64348AB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179" y="550803"/>
            <a:ext cx="739406" cy="62623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61D137C-D0B5-459E-8D0C-EEC8E023E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4500" y="1203968"/>
            <a:ext cx="8473970" cy="864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9D397F-CF04-40A1-9B0A-1898F0ADD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4500" y="2095595"/>
            <a:ext cx="8188272" cy="4428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85603A-C958-4B4F-8E07-3E92DAEF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600C-7654-4216-88CC-C8585DF21D9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C36510-72AD-4853-ABAE-B8CFBEBA4820}"/>
              </a:ext>
            </a:extLst>
          </p:cNvPr>
          <p:cNvSpPr/>
          <p:nvPr/>
        </p:nvSpPr>
        <p:spPr>
          <a:xfrm>
            <a:off x="296644" y="0"/>
            <a:ext cx="295694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i="1"/>
              <a:t>Insérer une photo de votre choix sur ce cadre gris </a:t>
            </a:r>
            <a:r>
              <a:rPr lang="fr-FR" i="1" u="sng"/>
              <a:t>en respectant les dimensions</a:t>
            </a:r>
          </a:p>
        </p:txBody>
      </p:sp>
      <p:pic>
        <p:nvPicPr>
          <p:cNvPr id="4" name="Image 3" descr="Une image contenant logo, Graphique, texte, Police&#10;&#10;Le contenu généré par l’IA peut être incorrect.">
            <a:extLst>
              <a:ext uri="{FF2B5EF4-FFF2-40B4-BE49-F238E27FC236}">
                <a16:creationId xmlns:a16="http://schemas.microsoft.com/office/drawing/2014/main" id="{ED89DFE7-5930-CB36-D15E-447B65A14D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200" y="5779200"/>
            <a:ext cx="1078800" cy="10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0355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9893B8-B9BA-BED1-1A93-AE8152FD5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6A43C2-1CE8-21A3-4C7D-50135CD26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D46E6B-8694-29BC-73D9-B1A9E3284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66BA-3816-4998-88B5-BFF542F95374}" type="datetimeFigureOut">
              <a:rPr lang="fr-FR" smtClean="0"/>
              <a:t>28/01/2026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9DFF2D-2055-1E62-B363-50CFD96E4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2F7AD9-0E4E-1EE3-DF4D-C7B066230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24019-5799-4468-97CA-46FD20866A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6431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Diapo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EB2869B-DA9E-4EF7-BF3D-B7D0D0E85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600C-7654-4216-88CC-C8585DF21D9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0409202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" name="Espace réservé du numéro de diapositive 10">
            <a:extLst>
              <a:ext uri="{FF2B5EF4-FFF2-40B4-BE49-F238E27FC236}">
                <a16:creationId xmlns:a16="http://schemas.microsoft.com/office/drawing/2014/main" id="{A63297C7-0965-F63A-DA9B-81C16D5292B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3800" y="3246437"/>
            <a:ext cx="838200" cy="365125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1499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0477C059-F1C0-7513-B32A-77EF97AC7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80" y="260649"/>
            <a:ext cx="11473276" cy="672075"/>
          </a:xfrm>
        </p:spPr>
        <p:txBody>
          <a:bodyPr/>
          <a:lstStyle>
            <a:lvl1pPr algn="r"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6EAD2C33-7FB1-5BFB-85F3-96FACBA2516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/>
              <a:t>Date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029AFD95-4DE5-5BBB-1BB3-246FB7EFD99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Titre de la présentation – SIA 2024 XX/XX/XXXX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016AD31-3F5F-492E-8994-CA048EAD8D6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contenu 12">
            <a:extLst>
              <a:ext uri="{FF2B5EF4-FFF2-40B4-BE49-F238E27FC236}">
                <a16:creationId xmlns:a16="http://schemas.microsoft.com/office/drawing/2014/main" id="{BA6461BF-FA57-B511-8C01-B1B3B58165C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27051" y="1536700"/>
            <a:ext cx="11473276" cy="4497917"/>
          </a:xfrm>
        </p:spPr>
        <p:txBody>
          <a:bodyPr/>
          <a:lstStyle>
            <a:lvl1pPr>
              <a:defRPr sz="2400"/>
            </a:lvl1pPr>
            <a:lvl2pPr>
              <a:lnSpc>
                <a:spcPts val="2000"/>
              </a:lnSpc>
              <a:defRPr/>
            </a:lvl2pPr>
            <a:lvl3pPr>
              <a:lnSpc>
                <a:spcPts val="2133"/>
              </a:lnSpc>
              <a:spcBef>
                <a:spcPts val="800"/>
              </a:spcBef>
              <a:defRPr sz="1600"/>
            </a:lvl3pPr>
            <a:lvl5pPr>
              <a:defRPr sz="14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98947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/>
          </p:cNvSpPr>
          <p:nvPr>
            <p:ph type="body" idx="1"/>
          </p:nvPr>
        </p:nvSpPr>
        <p:spPr>
          <a:xfrm>
            <a:off x="0" y="1268760"/>
            <a:ext cx="12192000" cy="5184576"/>
          </a:xfrm>
          <a:prstGeom prst="rect">
            <a:avLst/>
          </a:prstGeom>
        </p:spPr>
        <p:txBody>
          <a:bodyPr/>
          <a:lstStyle>
            <a:lvl1pPr marL="320032" indent="-320032">
              <a:buClrTx/>
              <a:buSzPct val="125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lvl1pPr>
            <a:lvl2pPr marL="640064" indent="-274313">
              <a:buClrTx/>
              <a:buSzPct val="125000"/>
              <a:buFont typeface="Arial" panose="020B0604020202020204" pitchFamily="34" charset="0"/>
              <a:buChar char="•"/>
              <a:defRPr sz="2800" b="0">
                <a:solidFill>
                  <a:srgbClr val="000000"/>
                </a:solidFill>
              </a:defRPr>
            </a:lvl2pPr>
            <a:lvl3pPr marL="914377" indent="-228594">
              <a:buClrTx/>
              <a:buSzPct val="125000"/>
              <a:buFont typeface="Arial" panose="020B0604020202020204" pitchFamily="34" charset="0"/>
              <a:buChar char="•"/>
              <a:defRPr sz="2800" b="0">
                <a:solidFill>
                  <a:srgbClr val="000000"/>
                </a:solidFill>
              </a:defRPr>
            </a:lvl3pPr>
            <a:lvl4pPr marL="1485863" indent="-342891">
              <a:buClrTx/>
              <a:buSzPct val="125000"/>
              <a:buFont typeface="Arial" panose="020B0604020202020204" pitchFamily="34" charset="0"/>
              <a:buChar char="•"/>
              <a:defRPr sz="2800" b="0">
                <a:solidFill>
                  <a:srgbClr val="000000"/>
                </a:solidFill>
              </a:defRPr>
            </a:lvl4pPr>
            <a:lvl5pPr marL="1828754" indent="-228594">
              <a:buClrTx/>
              <a:buSzPct val="125000"/>
              <a:buFont typeface="Arial" panose="020B0604020202020204" pitchFamily="34" charset="0"/>
              <a:buChar char="•"/>
              <a:defRPr sz="280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80728"/>
          </a:xfrm>
          <a:prstGeom prst="rect">
            <a:avLst/>
          </a:prstGeom>
        </p:spPr>
        <p:txBody>
          <a:bodyPr vert="horz" tIns="0" anchor="t">
            <a:no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" name="Espace réservé du numéro de diapositive 10">
            <a:extLst>
              <a:ext uri="{FF2B5EF4-FFF2-40B4-BE49-F238E27FC236}">
                <a16:creationId xmlns:a16="http://schemas.microsoft.com/office/drawing/2014/main" id="{AA42B127-75A8-7D37-FF58-28BD4EDDF3E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3800" y="3246437"/>
            <a:ext cx="838200" cy="365125"/>
          </a:xfrm>
        </p:spPr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47349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EE0D4D1-61AA-1E99-7853-FE50E8A1D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14BC5-9860-49CB-94F1-C97A99691078}" type="datetime1">
              <a:rPr lang="fr-FR" smtClean="0"/>
              <a:t>28/01/2026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62BB348-49FB-83C9-3CF8-B5C9F8490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6BC3724-9348-CA49-18E2-DF7B2A193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A80FB-C712-406C-B6F9-1E76EFA6BF3B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3D01F5D-41C5-7A5F-BF3F-BC953F38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810" y="280998"/>
            <a:ext cx="11237008" cy="764031"/>
          </a:xfrm>
          <a:noFill/>
        </p:spPr>
        <p:txBody>
          <a:bodyPr>
            <a:normAutofit/>
          </a:bodyPr>
          <a:lstStyle>
            <a:lvl1pPr>
              <a:defRPr lang="fr-FR" sz="3200" b="0" kern="1200" cap="all" spc="80" normalizeH="0" baseline="0" dirty="0" smtClean="0">
                <a:solidFill>
                  <a:srgbClr val="C83575"/>
                </a:solidFill>
                <a:latin typeface="League Gothic" panose="00000500000000000000" pitchFamily="50" charset="0"/>
                <a:ea typeface="Yu Gothic" panose="020B0400000000000000" pitchFamily="34" charset="-128"/>
                <a:cs typeface="+mj-cs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911203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u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8C734B9F-98F7-4534-BE0E-9436603ACEDB}"/>
              </a:ext>
            </a:extLst>
          </p:cNvPr>
          <p:cNvCxnSpPr>
            <a:cxnSpLocks/>
          </p:cNvCxnSpPr>
          <p:nvPr userDrawn="1"/>
        </p:nvCxnSpPr>
        <p:spPr>
          <a:xfrm flipV="1">
            <a:off x="456978" y="1354509"/>
            <a:ext cx="11135844" cy="24523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re 1">
            <a:extLst>
              <a:ext uri="{FF2B5EF4-FFF2-40B4-BE49-F238E27FC236}">
                <a16:creationId xmlns:a16="http://schemas.microsoft.com/office/drawing/2014/main" id="{B278583B-1C9A-47AD-A9D0-2661B4909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8" y="205794"/>
            <a:ext cx="11147344" cy="1148714"/>
          </a:xfrm>
        </p:spPr>
        <p:txBody>
          <a:bodyPr>
            <a:normAutofit/>
          </a:bodyPr>
          <a:lstStyle>
            <a:lvl1pPr>
              <a:defRPr lang="fr-FR" sz="4000" kern="1200" dirty="0">
                <a:solidFill>
                  <a:srgbClr val="35655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381AAA15-8D5C-4244-B5CA-F37BB0762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478" y="1472365"/>
            <a:ext cx="11147344" cy="4495087"/>
          </a:xfrm>
        </p:spPr>
        <p:txBody>
          <a:bodyPr/>
          <a:lstStyle>
            <a:lvl1pPr marL="360363" indent="-360363">
              <a:lnSpc>
                <a:spcPct val="10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 2" panose="05020102010507070707" pitchFamily="18" charset="2"/>
              <a:buChar char=""/>
              <a:tabLst>
                <a:tab pos="361950" algn="l"/>
              </a:tabLst>
              <a:defRPr/>
            </a:lvl1pPr>
            <a:lvl2pPr marL="627063" indent="-361950">
              <a:lnSpc>
                <a:spcPct val="100000"/>
              </a:lnSpc>
              <a:buClr>
                <a:schemeClr val="accent1">
                  <a:lumMod val="40000"/>
                  <a:lumOff val="60000"/>
                </a:schemeClr>
              </a:buClr>
              <a:buSzPct val="110000"/>
              <a:buFont typeface="Webdings" panose="05030102010509060703" pitchFamily="18" charset="2"/>
              <a:buChar char="4"/>
              <a:tabLst>
                <a:tab pos="627063" algn="l"/>
              </a:tabLst>
              <a:defRPr/>
            </a:lvl2pPr>
            <a:lvl3pPr marL="896938" indent="-273050">
              <a:lnSpc>
                <a:spcPct val="100000"/>
              </a:lnSpc>
              <a:buClr>
                <a:schemeClr val="accent1">
                  <a:lumMod val="50000"/>
                </a:schemeClr>
              </a:buClr>
              <a:buSzPct val="65000"/>
              <a:buFont typeface="Wingdings" panose="05000000000000000000" pitchFamily="2" charset="2"/>
              <a:buChar char="n"/>
              <a:tabLst>
                <a:tab pos="900113" algn="l"/>
              </a:tabLst>
              <a:defRPr/>
            </a:lvl3pPr>
            <a:lvl4pPr marL="1162050" indent="-265113">
              <a:lnSpc>
                <a:spcPct val="100000"/>
              </a:lnSpc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"/>
              <a:tabLst>
                <a:tab pos="1165225" algn="l"/>
              </a:tabLst>
              <a:defRPr/>
            </a:lvl4pPr>
            <a:lvl5pPr marL="1341438" indent="-179388">
              <a:lnSpc>
                <a:spcPct val="100000"/>
              </a:lnSpc>
              <a:buClr>
                <a:schemeClr val="accent1">
                  <a:lumMod val="50000"/>
                </a:schemeClr>
              </a:buClr>
              <a:buFont typeface="Calibri" panose="020F0502020204030204" pitchFamily="34" charset="0"/>
              <a:buChar char="-"/>
              <a:tabLst>
                <a:tab pos="1341438" algn="l"/>
              </a:tabLst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00B54139-195E-44CA-8909-C0AE64B60990}"/>
              </a:ext>
            </a:extLst>
          </p:cNvPr>
          <p:cNvSpPr txBox="1">
            <a:spLocks/>
          </p:cNvSpPr>
          <p:nvPr userDrawn="1"/>
        </p:nvSpPr>
        <p:spPr>
          <a:xfrm>
            <a:off x="11630481" y="6455813"/>
            <a:ext cx="561520" cy="3706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lang="fr-FR" sz="1200" b="0" kern="1200" smtClean="0">
                <a:solidFill>
                  <a:srgbClr val="A8947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FB43ED64-4319-4C7A-862C-B724D1257A89}" type="slidenum">
              <a:rPr lang="fr-FR" sz="1200" smtClean="0">
                <a:solidFill>
                  <a:schemeClr val="bg1"/>
                </a:solidFill>
              </a:rPr>
              <a:pPr algn="l"/>
              <a:t>‹N°›</a:t>
            </a:fld>
            <a:endParaRPr lang="fr-F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4369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rection Génér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8665" b="16100"/>
          <a:stretch/>
        </p:blipFill>
        <p:spPr>
          <a:xfrm>
            <a:off x="1" y="6241294"/>
            <a:ext cx="12192000" cy="23473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B398808-418B-4353-9A5B-2F87DE123626}"/>
              </a:ext>
            </a:extLst>
          </p:cNvPr>
          <p:cNvSpPr/>
          <p:nvPr userDrawn="1"/>
        </p:nvSpPr>
        <p:spPr>
          <a:xfrm>
            <a:off x="0" y="6455812"/>
            <a:ext cx="12192000" cy="4021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8C734B9F-98F7-4534-BE0E-9436603ACEDB}"/>
              </a:ext>
            </a:extLst>
          </p:cNvPr>
          <p:cNvCxnSpPr>
            <a:cxnSpLocks/>
          </p:cNvCxnSpPr>
          <p:nvPr userDrawn="1"/>
        </p:nvCxnSpPr>
        <p:spPr>
          <a:xfrm flipV="1">
            <a:off x="456978" y="1354509"/>
            <a:ext cx="11135844" cy="24523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re 1">
            <a:extLst>
              <a:ext uri="{FF2B5EF4-FFF2-40B4-BE49-F238E27FC236}">
                <a16:creationId xmlns:a16="http://schemas.microsoft.com/office/drawing/2014/main" id="{B278583B-1C9A-47AD-A9D0-2661B4909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8" y="205794"/>
            <a:ext cx="11147344" cy="1148714"/>
          </a:xfrm>
        </p:spPr>
        <p:txBody>
          <a:bodyPr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4000" kern="1200" dirty="0">
                <a:solidFill>
                  <a:srgbClr val="35655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5" name="Espace réservé du numéro de diapositive 5">
            <a:extLst>
              <a:ext uri="{FF2B5EF4-FFF2-40B4-BE49-F238E27FC236}">
                <a16:creationId xmlns:a16="http://schemas.microsoft.com/office/drawing/2014/main" id="{00B54139-195E-44CA-8909-C0AE64B60990}"/>
              </a:ext>
            </a:extLst>
          </p:cNvPr>
          <p:cNvSpPr txBox="1">
            <a:spLocks/>
          </p:cNvSpPr>
          <p:nvPr userDrawn="1"/>
        </p:nvSpPr>
        <p:spPr>
          <a:xfrm>
            <a:off x="11630481" y="6455813"/>
            <a:ext cx="561520" cy="3706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lang="fr-FR" sz="1200" b="0" kern="1200" smtClean="0">
                <a:solidFill>
                  <a:srgbClr val="A8947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FB43ED64-4319-4C7A-862C-B724D1257A89}" type="slidenum">
              <a:rPr lang="fr-FR" sz="1200" smtClean="0">
                <a:solidFill>
                  <a:schemeClr val="bg1"/>
                </a:solidFill>
              </a:rPr>
              <a:pPr algn="l"/>
              <a:t>‹N°›</a:t>
            </a:fld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D347D468-4670-48F6-A6AF-49086511A2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96" y="6499945"/>
            <a:ext cx="1625930" cy="316969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381AAA15-8D5C-4244-B5CA-F37BB0762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478" y="1472365"/>
            <a:ext cx="11147344" cy="4495087"/>
          </a:xfrm>
        </p:spPr>
        <p:txBody>
          <a:bodyPr/>
          <a:lstStyle>
            <a:lvl1pPr marL="360363" indent="-360363">
              <a:lnSpc>
                <a:spcPct val="10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 2" panose="05020102010507070707" pitchFamily="18" charset="2"/>
              <a:buChar char=""/>
              <a:tabLst>
                <a:tab pos="361950" algn="l"/>
              </a:tabLst>
              <a:defRPr/>
            </a:lvl1pPr>
            <a:lvl2pPr marL="627063" indent="-361950">
              <a:lnSpc>
                <a:spcPct val="100000"/>
              </a:lnSpc>
              <a:buClr>
                <a:schemeClr val="accent1">
                  <a:lumMod val="40000"/>
                  <a:lumOff val="60000"/>
                </a:schemeClr>
              </a:buClr>
              <a:buSzPct val="110000"/>
              <a:buFont typeface="Webdings" panose="05030102010509060703" pitchFamily="18" charset="2"/>
              <a:buChar char="4"/>
              <a:tabLst>
                <a:tab pos="627063" algn="l"/>
              </a:tabLst>
              <a:defRPr/>
            </a:lvl2pPr>
            <a:lvl3pPr marL="896938" indent="-273050">
              <a:lnSpc>
                <a:spcPct val="100000"/>
              </a:lnSpc>
              <a:buClr>
                <a:schemeClr val="accent1">
                  <a:lumMod val="50000"/>
                </a:schemeClr>
              </a:buClr>
              <a:buSzPct val="65000"/>
              <a:buFont typeface="Wingdings" panose="05000000000000000000" pitchFamily="2" charset="2"/>
              <a:buChar char="n"/>
              <a:tabLst>
                <a:tab pos="900113" algn="l"/>
              </a:tabLst>
              <a:defRPr/>
            </a:lvl3pPr>
            <a:lvl4pPr marL="1162050" indent="-265113">
              <a:lnSpc>
                <a:spcPct val="100000"/>
              </a:lnSpc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"/>
              <a:tabLst>
                <a:tab pos="1165225" algn="l"/>
              </a:tabLst>
              <a:defRPr/>
            </a:lvl4pPr>
            <a:lvl5pPr marL="1341438" indent="-179388">
              <a:lnSpc>
                <a:spcPct val="100000"/>
              </a:lnSpc>
              <a:buClr>
                <a:schemeClr val="accent1">
                  <a:lumMod val="50000"/>
                </a:schemeClr>
              </a:buClr>
              <a:buFont typeface="Calibri" panose="020F0502020204030204" pitchFamily="34" charset="0"/>
              <a:buChar char="-"/>
              <a:tabLst>
                <a:tab pos="1341438" algn="l"/>
              </a:tabLst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5B7948-A98F-4803-955C-39741C55DF42}"/>
              </a:ext>
            </a:extLst>
          </p:cNvPr>
          <p:cNvSpPr/>
          <p:nvPr userDrawn="1"/>
        </p:nvSpPr>
        <p:spPr>
          <a:xfrm>
            <a:off x="7770716" y="6476782"/>
            <a:ext cx="3822106" cy="307777"/>
          </a:xfrm>
          <a:prstGeom prst="rect">
            <a:avLst/>
          </a:prstGeom>
        </p:spPr>
        <p:txBody>
          <a:bodyPr vert="horz" lIns="91440" tIns="45721" rIns="91440" bIns="45721" rtlCol="0" anchor="ctr"/>
          <a:lstStyle/>
          <a:p>
            <a:pPr lvl="0" algn="r"/>
            <a:r>
              <a:rPr lang="fr-FR" sz="1401" dirty="0">
                <a:solidFill>
                  <a:schemeClr val="bg1"/>
                </a:solidFill>
              </a:rPr>
              <a:t>Direction Générale</a:t>
            </a:r>
          </a:p>
        </p:txBody>
      </p:sp>
    </p:spTree>
    <p:extLst>
      <p:ext uri="{BB962C8B-B14F-4D97-AF65-F5344CB8AC3E}">
        <p14:creationId xmlns:p14="http://schemas.microsoft.com/office/powerpoint/2010/main" val="18618360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8C734B9F-98F7-4534-BE0E-9436603ACEDB}"/>
              </a:ext>
            </a:extLst>
          </p:cNvPr>
          <p:cNvCxnSpPr>
            <a:cxnSpLocks/>
          </p:cNvCxnSpPr>
          <p:nvPr userDrawn="1"/>
        </p:nvCxnSpPr>
        <p:spPr>
          <a:xfrm flipV="1">
            <a:off x="456978" y="1354509"/>
            <a:ext cx="11135844" cy="24523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8A5B7948-A98F-4803-955C-39741C55DF42}"/>
              </a:ext>
            </a:extLst>
          </p:cNvPr>
          <p:cNvSpPr/>
          <p:nvPr userDrawn="1"/>
        </p:nvSpPr>
        <p:spPr>
          <a:xfrm>
            <a:off x="7770716" y="6476782"/>
            <a:ext cx="3822106" cy="307777"/>
          </a:xfrm>
          <a:prstGeom prst="rect">
            <a:avLst/>
          </a:prstGeom>
        </p:spPr>
        <p:txBody>
          <a:bodyPr vert="horz" lIns="91440" tIns="45721" rIns="91440" bIns="45721" rtlCol="0" anchor="ctr"/>
          <a:lstStyle/>
          <a:p>
            <a:pPr lvl="0" algn="r"/>
            <a:r>
              <a:rPr lang="fr-FR" sz="1401" dirty="0">
                <a:solidFill>
                  <a:schemeClr val="bg1"/>
                </a:solidFill>
              </a:rPr>
              <a:t>Direction Administrative et Financière</a:t>
            </a:r>
          </a:p>
        </p:txBody>
      </p:sp>
      <p:sp>
        <p:nvSpPr>
          <p:cNvPr id="30" name="Titre 1">
            <a:extLst>
              <a:ext uri="{FF2B5EF4-FFF2-40B4-BE49-F238E27FC236}">
                <a16:creationId xmlns:a16="http://schemas.microsoft.com/office/drawing/2014/main" id="{B278583B-1C9A-47AD-A9D0-2661B4909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8" y="205794"/>
            <a:ext cx="11147344" cy="1148714"/>
          </a:xfrm>
        </p:spPr>
        <p:txBody>
          <a:bodyPr>
            <a:normAutofit/>
          </a:bodyPr>
          <a:lstStyle>
            <a:lvl1pPr>
              <a:defRPr lang="fr-FR" sz="4000" kern="1200" dirty="0">
                <a:solidFill>
                  <a:srgbClr val="35655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2" name="Espace réservé du numéro de diapositive 5">
            <a:extLst>
              <a:ext uri="{FF2B5EF4-FFF2-40B4-BE49-F238E27FC236}">
                <a16:creationId xmlns:a16="http://schemas.microsoft.com/office/drawing/2014/main" id="{00B54139-195E-44CA-8909-C0AE64B60990}"/>
              </a:ext>
            </a:extLst>
          </p:cNvPr>
          <p:cNvSpPr txBox="1">
            <a:spLocks/>
          </p:cNvSpPr>
          <p:nvPr userDrawn="1"/>
        </p:nvSpPr>
        <p:spPr>
          <a:xfrm>
            <a:off x="11630481" y="6455813"/>
            <a:ext cx="561520" cy="3706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lang="fr-FR" sz="1200" b="0" kern="1200" smtClean="0">
                <a:solidFill>
                  <a:srgbClr val="A8947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FB43ED64-4319-4C7A-862C-B724D1257A89}" type="slidenum">
              <a:rPr lang="fr-FR" sz="1200" smtClean="0">
                <a:solidFill>
                  <a:schemeClr val="bg1"/>
                </a:solidFill>
              </a:rPr>
              <a:pPr algn="l"/>
              <a:t>‹N°›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381AAA15-8D5C-4244-B5CA-F37BB0762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478" y="1472365"/>
            <a:ext cx="11147344" cy="4495087"/>
          </a:xfrm>
        </p:spPr>
        <p:txBody>
          <a:bodyPr/>
          <a:lstStyle>
            <a:lvl1pPr marL="360363" indent="-360363">
              <a:lnSpc>
                <a:spcPct val="10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 2" panose="05020102010507070707" pitchFamily="18" charset="2"/>
              <a:buChar char=""/>
              <a:tabLst>
                <a:tab pos="361950" algn="l"/>
              </a:tabLst>
              <a:defRPr/>
            </a:lvl1pPr>
            <a:lvl2pPr marL="627063" indent="-361950">
              <a:lnSpc>
                <a:spcPct val="100000"/>
              </a:lnSpc>
              <a:buClr>
                <a:schemeClr val="accent1">
                  <a:lumMod val="40000"/>
                  <a:lumOff val="60000"/>
                </a:schemeClr>
              </a:buClr>
              <a:buSzPct val="110000"/>
              <a:buFont typeface="Webdings" panose="05030102010509060703" pitchFamily="18" charset="2"/>
              <a:buChar char="4"/>
              <a:tabLst>
                <a:tab pos="627063" algn="l"/>
              </a:tabLst>
              <a:defRPr/>
            </a:lvl2pPr>
            <a:lvl3pPr marL="896938" indent="-273050">
              <a:lnSpc>
                <a:spcPct val="100000"/>
              </a:lnSpc>
              <a:buClr>
                <a:schemeClr val="accent1">
                  <a:lumMod val="50000"/>
                </a:schemeClr>
              </a:buClr>
              <a:buSzPct val="65000"/>
              <a:buFont typeface="Wingdings" panose="05000000000000000000" pitchFamily="2" charset="2"/>
              <a:buChar char="n"/>
              <a:tabLst>
                <a:tab pos="900113" algn="l"/>
              </a:tabLst>
              <a:defRPr/>
            </a:lvl3pPr>
            <a:lvl4pPr marL="1162050" indent="-265113">
              <a:lnSpc>
                <a:spcPct val="100000"/>
              </a:lnSpc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"/>
              <a:tabLst>
                <a:tab pos="1165225" algn="l"/>
              </a:tabLst>
              <a:defRPr/>
            </a:lvl4pPr>
            <a:lvl5pPr marL="1341438" indent="-179388">
              <a:lnSpc>
                <a:spcPct val="100000"/>
              </a:lnSpc>
              <a:buClr>
                <a:schemeClr val="accent1">
                  <a:lumMod val="50000"/>
                </a:schemeClr>
              </a:buClr>
              <a:buFont typeface="Calibri" panose="020F0502020204030204" pitchFamily="34" charset="0"/>
              <a:buChar char="-"/>
              <a:tabLst>
                <a:tab pos="1341438" algn="l"/>
              </a:tabLst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93850380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C734B9F-98F7-4534-BE0E-9436603ACEDB}"/>
              </a:ext>
            </a:extLst>
          </p:cNvPr>
          <p:cNvCxnSpPr>
            <a:cxnSpLocks/>
          </p:cNvCxnSpPr>
          <p:nvPr userDrawn="1"/>
        </p:nvCxnSpPr>
        <p:spPr>
          <a:xfrm flipV="1">
            <a:off x="456978" y="1354509"/>
            <a:ext cx="11135844" cy="24523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A5B7948-A98F-4803-955C-39741C55DF42}"/>
              </a:ext>
            </a:extLst>
          </p:cNvPr>
          <p:cNvSpPr/>
          <p:nvPr userDrawn="1"/>
        </p:nvSpPr>
        <p:spPr>
          <a:xfrm>
            <a:off x="7770716" y="6476782"/>
            <a:ext cx="3822106" cy="307777"/>
          </a:xfrm>
          <a:prstGeom prst="rect">
            <a:avLst/>
          </a:prstGeom>
        </p:spPr>
        <p:txBody>
          <a:bodyPr vert="horz" lIns="91440" tIns="45721" rIns="91440" bIns="45721" rtlCol="0" anchor="ctr"/>
          <a:lstStyle/>
          <a:p>
            <a:pPr lvl="0" algn="r"/>
            <a:r>
              <a:rPr lang="fr-FR" sz="1401" dirty="0">
                <a:solidFill>
                  <a:schemeClr val="bg1"/>
                </a:solidFill>
              </a:rPr>
              <a:t>Pôle Marketing et Communication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B278583B-1C9A-47AD-A9D0-2661B4909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8" y="205794"/>
            <a:ext cx="11147344" cy="1148714"/>
          </a:xfrm>
        </p:spPr>
        <p:txBody>
          <a:bodyPr>
            <a:normAutofit/>
          </a:bodyPr>
          <a:lstStyle>
            <a:lvl1pPr>
              <a:defRPr lang="fr-FR" sz="4000" kern="1200" dirty="0">
                <a:solidFill>
                  <a:srgbClr val="35655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1" name="Espace réservé du numéro de diapositive 5">
            <a:extLst>
              <a:ext uri="{FF2B5EF4-FFF2-40B4-BE49-F238E27FC236}">
                <a16:creationId xmlns:a16="http://schemas.microsoft.com/office/drawing/2014/main" id="{00B54139-195E-44CA-8909-C0AE64B60990}"/>
              </a:ext>
            </a:extLst>
          </p:cNvPr>
          <p:cNvSpPr txBox="1">
            <a:spLocks/>
          </p:cNvSpPr>
          <p:nvPr userDrawn="1"/>
        </p:nvSpPr>
        <p:spPr>
          <a:xfrm>
            <a:off x="11630481" y="6455813"/>
            <a:ext cx="561520" cy="3706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lang="fr-FR" sz="1200" b="0" kern="1200" smtClean="0">
                <a:solidFill>
                  <a:srgbClr val="A8947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FB43ED64-4319-4C7A-862C-B724D1257A89}" type="slidenum">
              <a:rPr lang="fr-FR" sz="1200" smtClean="0">
                <a:solidFill>
                  <a:schemeClr val="bg1"/>
                </a:solidFill>
              </a:rPr>
              <a:pPr algn="l"/>
              <a:t>‹N°›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381AAA15-8D5C-4244-B5CA-F37BB0762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478" y="1472365"/>
            <a:ext cx="11147344" cy="4495087"/>
          </a:xfrm>
        </p:spPr>
        <p:txBody>
          <a:bodyPr/>
          <a:lstStyle>
            <a:lvl1pPr marL="360363" indent="-360363">
              <a:lnSpc>
                <a:spcPct val="10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 2" panose="05020102010507070707" pitchFamily="18" charset="2"/>
              <a:buChar char=""/>
              <a:tabLst>
                <a:tab pos="361950" algn="l"/>
              </a:tabLst>
              <a:defRPr/>
            </a:lvl1pPr>
            <a:lvl2pPr marL="627063" indent="-361950">
              <a:lnSpc>
                <a:spcPct val="100000"/>
              </a:lnSpc>
              <a:buClr>
                <a:schemeClr val="accent1">
                  <a:lumMod val="40000"/>
                  <a:lumOff val="60000"/>
                </a:schemeClr>
              </a:buClr>
              <a:buSzPct val="110000"/>
              <a:buFont typeface="Webdings" panose="05030102010509060703" pitchFamily="18" charset="2"/>
              <a:buChar char="4"/>
              <a:tabLst>
                <a:tab pos="627063" algn="l"/>
              </a:tabLst>
              <a:defRPr/>
            </a:lvl2pPr>
            <a:lvl3pPr marL="896938" indent="-273050">
              <a:lnSpc>
                <a:spcPct val="100000"/>
              </a:lnSpc>
              <a:buClr>
                <a:schemeClr val="accent1">
                  <a:lumMod val="50000"/>
                </a:schemeClr>
              </a:buClr>
              <a:buSzPct val="65000"/>
              <a:buFont typeface="Wingdings" panose="05000000000000000000" pitchFamily="2" charset="2"/>
              <a:buChar char="n"/>
              <a:tabLst>
                <a:tab pos="900113" algn="l"/>
              </a:tabLst>
              <a:defRPr/>
            </a:lvl3pPr>
            <a:lvl4pPr marL="1162050" indent="-265113">
              <a:lnSpc>
                <a:spcPct val="100000"/>
              </a:lnSpc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"/>
              <a:tabLst>
                <a:tab pos="1165225" algn="l"/>
              </a:tabLst>
              <a:defRPr/>
            </a:lvl4pPr>
            <a:lvl5pPr marL="1341438" indent="-179388">
              <a:lnSpc>
                <a:spcPct val="100000"/>
              </a:lnSpc>
              <a:buClr>
                <a:schemeClr val="accent1">
                  <a:lumMod val="50000"/>
                </a:schemeClr>
              </a:buClr>
              <a:buFont typeface="Calibri" panose="020F0502020204030204" pitchFamily="34" charset="0"/>
              <a:buChar char="-"/>
              <a:tabLst>
                <a:tab pos="1341438" algn="l"/>
              </a:tabLst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23060380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8C734B9F-98F7-4534-BE0E-9436603ACEDB}"/>
              </a:ext>
            </a:extLst>
          </p:cNvPr>
          <p:cNvCxnSpPr>
            <a:cxnSpLocks/>
          </p:cNvCxnSpPr>
          <p:nvPr userDrawn="1"/>
        </p:nvCxnSpPr>
        <p:spPr>
          <a:xfrm flipV="1">
            <a:off x="456978" y="1354509"/>
            <a:ext cx="11135844" cy="24523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A5B7948-A98F-4803-955C-39741C55DF42}"/>
              </a:ext>
            </a:extLst>
          </p:cNvPr>
          <p:cNvSpPr/>
          <p:nvPr userDrawn="1"/>
        </p:nvSpPr>
        <p:spPr>
          <a:xfrm>
            <a:off x="7005965" y="6476782"/>
            <a:ext cx="4586857" cy="307777"/>
          </a:xfrm>
          <a:prstGeom prst="rect">
            <a:avLst/>
          </a:prstGeom>
        </p:spPr>
        <p:txBody>
          <a:bodyPr vert="horz" lIns="91440" tIns="45721" rIns="91440" bIns="45721" rtlCol="0" anchor="ctr"/>
          <a:lstStyle/>
          <a:p>
            <a:pPr lvl="0" algn="r"/>
            <a:r>
              <a:rPr lang="fr-FR" sz="1401" dirty="0">
                <a:solidFill>
                  <a:schemeClr val="bg1"/>
                </a:solidFill>
              </a:rPr>
              <a:t>Pôle Intelligence Économique et Stratégie 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B278583B-1C9A-47AD-A9D0-2661B4909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8" y="205794"/>
            <a:ext cx="11147344" cy="1148714"/>
          </a:xfrm>
        </p:spPr>
        <p:txBody>
          <a:bodyPr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4000" kern="1200" dirty="0">
                <a:solidFill>
                  <a:srgbClr val="35655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4" name="Espace réservé du numéro de diapositive 5">
            <a:extLst>
              <a:ext uri="{FF2B5EF4-FFF2-40B4-BE49-F238E27FC236}">
                <a16:creationId xmlns:a16="http://schemas.microsoft.com/office/drawing/2014/main" id="{00B54139-195E-44CA-8909-C0AE64B60990}"/>
              </a:ext>
            </a:extLst>
          </p:cNvPr>
          <p:cNvSpPr txBox="1">
            <a:spLocks/>
          </p:cNvSpPr>
          <p:nvPr userDrawn="1"/>
        </p:nvSpPr>
        <p:spPr>
          <a:xfrm>
            <a:off x="11630481" y="6455813"/>
            <a:ext cx="561520" cy="3706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lang="fr-FR" sz="1200" b="0" kern="1200" smtClean="0">
                <a:solidFill>
                  <a:srgbClr val="A8947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FB43ED64-4319-4C7A-862C-B724D1257A89}" type="slidenum">
              <a:rPr lang="fr-FR" sz="1200" smtClean="0">
                <a:solidFill>
                  <a:schemeClr val="bg1"/>
                </a:solidFill>
              </a:rPr>
              <a:pPr algn="l"/>
              <a:t>‹N°›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381AAA15-8D5C-4244-B5CA-F37BB0762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478" y="1472365"/>
            <a:ext cx="11147344" cy="4495087"/>
          </a:xfrm>
        </p:spPr>
        <p:txBody>
          <a:bodyPr/>
          <a:lstStyle>
            <a:lvl1pPr marL="360363" indent="-360363">
              <a:lnSpc>
                <a:spcPct val="10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 2" panose="05020102010507070707" pitchFamily="18" charset="2"/>
              <a:buChar char=""/>
              <a:tabLst>
                <a:tab pos="361950" algn="l"/>
              </a:tabLst>
              <a:defRPr/>
            </a:lvl1pPr>
            <a:lvl2pPr marL="627063" indent="-361950">
              <a:lnSpc>
                <a:spcPct val="100000"/>
              </a:lnSpc>
              <a:buClr>
                <a:schemeClr val="accent1">
                  <a:lumMod val="40000"/>
                  <a:lumOff val="60000"/>
                </a:schemeClr>
              </a:buClr>
              <a:buSzPct val="110000"/>
              <a:buFont typeface="Webdings" panose="05030102010509060703" pitchFamily="18" charset="2"/>
              <a:buChar char="4"/>
              <a:tabLst>
                <a:tab pos="627063" algn="l"/>
              </a:tabLst>
              <a:defRPr/>
            </a:lvl2pPr>
            <a:lvl3pPr marL="896938" indent="-273050">
              <a:lnSpc>
                <a:spcPct val="100000"/>
              </a:lnSpc>
              <a:buClr>
                <a:schemeClr val="accent1">
                  <a:lumMod val="50000"/>
                </a:schemeClr>
              </a:buClr>
              <a:buSzPct val="65000"/>
              <a:buFont typeface="Wingdings" panose="05000000000000000000" pitchFamily="2" charset="2"/>
              <a:buChar char="n"/>
              <a:tabLst>
                <a:tab pos="900113" algn="l"/>
              </a:tabLst>
              <a:defRPr/>
            </a:lvl3pPr>
            <a:lvl4pPr marL="1162050" indent="-265113">
              <a:lnSpc>
                <a:spcPct val="100000"/>
              </a:lnSpc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"/>
              <a:tabLst>
                <a:tab pos="1165225" algn="l"/>
              </a:tabLst>
              <a:defRPr/>
            </a:lvl4pPr>
            <a:lvl5pPr marL="1341438" indent="-179388">
              <a:lnSpc>
                <a:spcPct val="100000"/>
              </a:lnSpc>
              <a:buClr>
                <a:schemeClr val="accent1">
                  <a:lumMod val="50000"/>
                </a:schemeClr>
              </a:buClr>
              <a:buFont typeface="Calibri" panose="020F0502020204030204" pitchFamily="34" charset="0"/>
              <a:buChar char="-"/>
              <a:tabLst>
                <a:tab pos="1341438" algn="l"/>
              </a:tabLst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89262503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6782E9-3A15-86BE-ECD3-75022DDAF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683CAC1-2B7D-E4A8-8A65-FAC6A23F0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E0CABE-865F-B066-AB6B-2584658F1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66BA-3816-4998-88B5-BFF542F95374}" type="datetimeFigureOut">
              <a:rPr lang="fr-FR" smtClean="0"/>
              <a:t>28/01/2026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791008-923E-D363-89B7-DB2C1F55B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6E2522-03A6-ADB0-701A-BDD913A3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24019-5799-4468-97CA-46FD20866A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4788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8C734B9F-98F7-4534-BE0E-9436603ACEDB}"/>
              </a:ext>
            </a:extLst>
          </p:cNvPr>
          <p:cNvCxnSpPr>
            <a:cxnSpLocks/>
          </p:cNvCxnSpPr>
          <p:nvPr userDrawn="1"/>
        </p:nvCxnSpPr>
        <p:spPr>
          <a:xfrm flipV="1">
            <a:off x="456978" y="1354509"/>
            <a:ext cx="11135844" cy="24523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A5B7948-A98F-4803-955C-39741C55DF42}"/>
              </a:ext>
            </a:extLst>
          </p:cNvPr>
          <p:cNvSpPr/>
          <p:nvPr userDrawn="1"/>
        </p:nvSpPr>
        <p:spPr>
          <a:xfrm>
            <a:off x="7770716" y="6476782"/>
            <a:ext cx="3822106" cy="307777"/>
          </a:xfrm>
          <a:prstGeom prst="rect">
            <a:avLst/>
          </a:prstGeom>
        </p:spPr>
        <p:txBody>
          <a:bodyPr vert="horz" lIns="91440" tIns="45721" rIns="91440" bIns="45721" rtlCol="0" anchor="ctr"/>
          <a:lstStyle/>
          <a:p>
            <a:pPr lvl="0" algn="r"/>
            <a:r>
              <a:rPr lang="fr-FR" sz="1401" dirty="0">
                <a:solidFill>
                  <a:schemeClr val="bg1"/>
                </a:solidFill>
              </a:rPr>
              <a:t>Pôle Technique et Innovation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B278583B-1C9A-47AD-A9D0-2661B4909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8" y="205794"/>
            <a:ext cx="11147344" cy="1148714"/>
          </a:xfrm>
        </p:spPr>
        <p:txBody>
          <a:bodyPr>
            <a:normAutofit/>
          </a:bodyPr>
          <a:lstStyle>
            <a:lvl1pPr>
              <a:defRPr lang="fr-FR" sz="4000" kern="1200" dirty="0">
                <a:solidFill>
                  <a:srgbClr val="35655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4" name="Espace réservé du numéro de diapositive 5">
            <a:extLst>
              <a:ext uri="{FF2B5EF4-FFF2-40B4-BE49-F238E27FC236}">
                <a16:creationId xmlns:a16="http://schemas.microsoft.com/office/drawing/2014/main" id="{00B54139-195E-44CA-8909-C0AE64B60990}"/>
              </a:ext>
            </a:extLst>
          </p:cNvPr>
          <p:cNvSpPr txBox="1">
            <a:spLocks/>
          </p:cNvSpPr>
          <p:nvPr userDrawn="1"/>
        </p:nvSpPr>
        <p:spPr>
          <a:xfrm>
            <a:off x="11630481" y="6455813"/>
            <a:ext cx="561520" cy="3706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lang="fr-FR" sz="1200" b="0" kern="1200" smtClean="0">
                <a:solidFill>
                  <a:srgbClr val="A8947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FB43ED64-4319-4C7A-862C-B724D1257A89}" type="slidenum">
              <a:rPr lang="fr-FR" sz="1200" smtClean="0">
                <a:solidFill>
                  <a:schemeClr val="bg1"/>
                </a:solidFill>
              </a:rPr>
              <a:pPr algn="l"/>
              <a:t>‹N°›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381AAA15-8D5C-4244-B5CA-F37BB0762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478" y="1472365"/>
            <a:ext cx="11147344" cy="4495087"/>
          </a:xfrm>
        </p:spPr>
        <p:txBody>
          <a:bodyPr/>
          <a:lstStyle>
            <a:lvl1pPr marL="360363" indent="-360363">
              <a:lnSpc>
                <a:spcPct val="10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 2" panose="05020102010507070707" pitchFamily="18" charset="2"/>
              <a:buChar char=""/>
              <a:tabLst>
                <a:tab pos="361950" algn="l"/>
              </a:tabLst>
              <a:defRPr/>
            </a:lvl1pPr>
            <a:lvl2pPr marL="627063" indent="-361950">
              <a:lnSpc>
                <a:spcPct val="100000"/>
              </a:lnSpc>
              <a:buClr>
                <a:schemeClr val="accent1">
                  <a:lumMod val="40000"/>
                  <a:lumOff val="60000"/>
                </a:schemeClr>
              </a:buClr>
              <a:buSzPct val="110000"/>
              <a:buFont typeface="Webdings" panose="05030102010509060703" pitchFamily="18" charset="2"/>
              <a:buChar char="4"/>
              <a:tabLst>
                <a:tab pos="627063" algn="l"/>
              </a:tabLst>
              <a:defRPr/>
            </a:lvl2pPr>
            <a:lvl3pPr marL="896938" indent="-273050">
              <a:lnSpc>
                <a:spcPct val="100000"/>
              </a:lnSpc>
              <a:buClr>
                <a:schemeClr val="accent1">
                  <a:lumMod val="50000"/>
                </a:schemeClr>
              </a:buClr>
              <a:buSzPct val="65000"/>
              <a:buFont typeface="Wingdings" panose="05000000000000000000" pitchFamily="2" charset="2"/>
              <a:buChar char="n"/>
              <a:tabLst>
                <a:tab pos="900113" algn="l"/>
              </a:tabLst>
              <a:defRPr/>
            </a:lvl3pPr>
            <a:lvl4pPr marL="1162050" indent="-265113">
              <a:lnSpc>
                <a:spcPct val="100000"/>
              </a:lnSpc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"/>
              <a:tabLst>
                <a:tab pos="1165225" algn="l"/>
              </a:tabLst>
              <a:defRPr/>
            </a:lvl4pPr>
            <a:lvl5pPr marL="1341438" indent="-179388">
              <a:lnSpc>
                <a:spcPct val="100000"/>
              </a:lnSpc>
              <a:buClr>
                <a:schemeClr val="accent1">
                  <a:lumMod val="50000"/>
                </a:schemeClr>
              </a:buClr>
              <a:buFont typeface="Calibri" panose="020F0502020204030204" pitchFamily="34" charset="0"/>
              <a:buChar char="-"/>
              <a:tabLst>
                <a:tab pos="1341438" algn="l"/>
              </a:tabLst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41900669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utre sans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00B54139-195E-44CA-8909-C0AE64B60990}"/>
              </a:ext>
            </a:extLst>
          </p:cNvPr>
          <p:cNvSpPr txBox="1">
            <a:spLocks/>
          </p:cNvSpPr>
          <p:nvPr userDrawn="1"/>
        </p:nvSpPr>
        <p:spPr>
          <a:xfrm>
            <a:off x="11630481" y="6455813"/>
            <a:ext cx="561520" cy="3706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lang="fr-FR" sz="1200" b="0" kern="1200" smtClean="0">
                <a:solidFill>
                  <a:srgbClr val="A8947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FB43ED64-4319-4C7A-862C-B724D1257A89}" type="slidenum">
              <a:rPr lang="fr-FR" sz="1200" smtClean="0">
                <a:solidFill>
                  <a:schemeClr val="bg1"/>
                </a:solidFill>
              </a:rPr>
              <a:pPr algn="l"/>
              <a:t>‹N°›</a:t>
            </a:fld>
            <a:endParaRPr lang="fr-F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991142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5E2B2D-DFD8-F792-7728-DDBE0CAFC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F5F16F8-7DA7-18AD-225B-3CEEA5C119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628114-0C37-62B5-D07D-34005C8CA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81632-DFAD-47FC-BA4E-8B3654B3252D}" type="datetimeFigureOut">
              <a:rPr lang="fr-FR" smtClean="0"/>
              <a:t>28/01/2026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7B443A-28D5-2C0C-92BF-BC04EFD9F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4E2553-E2CC-CFB0-040D-522B0858C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F1F35-B0CD-466C-83F5-6E9954520E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66325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T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B398808-418B-4353-9A5B-2F87DE123626}"/>
              </a:ext>
            </a:extLst>
          </p:cNvPr>
          <p:cNvSpPr/>
          <p:nvPr userDrawn="1"/>
        </p:nvSpPr>
        <p:spPr>
          <a:xfrm>
            <a:off x="0" y="6255522"/>
            <a:ext cx="12192000" cy="60247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8C734B9F-98F7-4534-BE0E-9436603ACEDB}"/>
              </a:ext>
            </a:extLst>
          </p:cNvPr>
          <p:cNvCxnSpPr>
            <a:cxnSpLocks/>
          </p:cNvCxnSpPr>
          <p:nvPr userDrawn="1"/>
        </p:nvCxnSpPr>
        <p:spPr>
          <a:xfrm flipV="1">
            <a:off x="456978" y="1354509"/>
            <a:ext cx="11135844" cy="24523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A5B7948-A98F-4803-955C-39741C55DF42}"/>
              </a:ext>
            </a:extLst>
          </p:cNvPr>
          <p:cNvSpPr/>
          <p:nvPr userDrawn="1"/>
        </p:nvSpPr>
        <p:spPr>
          <a:xfrm>
            <a:off x="7770716" y="6476782"/>
            <a:ext cx="3822106" cy="307777"/>
          </a:xfrm>
          <a:prstGeom prst="rect">
            <a:avLst/>
          </a:prstGeom>
        </p:spPr>
        <p:txBody>
          <a:bodyPr vert="horz" lIns="91440" tIns="45721" rIns="91440" bIns="45721" rtlCol="0" anchor="ctr"/>
          <a:lstStyle/>
          <a:p>
            <a:pPr lvl="0" algn="r"/>
            <a:r>
              <a:rPr lang="fr-FR" sz="1401" dirty="0">
                <a:solidFill>
                  <a:schemeClr val="bg1"/>
                </a:solidFill>
              </a:rPr>
              <a:t>Pôle Technique et Qualité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B278583B-1C9A-47AD-A9D0-2661B4909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8" y="205794"/>
            <a:ext cx="11147344" cy="1148714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4" name="Espace réservé du numéro de diapositive 5">
            <a:extLst>
              <a:ext uri="{FF2B5EF4-FFF2-40B4-BE49-F238E27FC236}">
                <a16:creationId xmlns:a16="http://schemas.microsoft.com/office/drawing/2014/main" id="{00B54139-195E-44CA-8909-C0AE64B60990}"/>
              </a:ext>
            </a:extLst>
          </p:cNvPr>
          <p:cNvSpPr txBox="1">
            <a:spLocks/>
          </p:cNvSpPr>
          <p:nvPr userDrawn="1"/>
        </p:nvSpPr>
        <p:spPr>
          <a:xfrm>
            <a:off x="11630481" y="6455813"/>
            <a:ext cx="561520" cy="3706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lang="fr-FR" sz="1200" b="0" kern="1200" smtClean="0">
                <a:solidFill>
                  <a:srgbClr val="A8947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FB43ED64-4319-4C7A-862C-B724D1257A89}" type="slidenum">
              <a:rPr lang="fr-FR" sz="1200" smtClean="0">
                <a:solidFill>
                  <a:schemeClr val="bg1"/>
                </a:solidFill>
              </a:rPr>
              <a:pPr algn="l"/>
              <a:t>‹N°›</a:t>
            </a:fld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D347D468-4670-48F6-A6AF-49086511A2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96" y="6444429"/>
            <a:ext cx="1910705" cy="372485"/>
          </a:xfrm>
          <a:prstGeom prst="rect">
            <a:avLst/>
          </a:prstGeom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381AAA15-8D5C-4244-B5CA-F37BB0762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478" y="1472365"/>
            <a:ext cx="11147344" cy="4495087"/>
          </a:xfrm>
        </p:spPr>
        <p:txBody>
          <a:bodyPr/>
          <a:lstStyle>
            <a:lvl1pPr marL="360363" indent="-360363">
              <a:lnSpc>
                <a:spcPct val="100000"/>
              </a:lnSpc>
              <a:buClr>
                <a:schemeClr val="accent1">
                  <a:lumMod val="75000"/>
                </a:schemeClr>
              </a:buClr>
              <a:buSzPct val="85000"/>
              <a:buFont typeface="Wingdings 2" panose="05020102010507070707" pitchFamily="18" charset="2"/>
              <a:buChar char=""/>
              <a:tabLst>
                <a:tab pos="361950" algn="l"/>
              </a:tabLst>
              <a:defRPr/>
            </a:lvl1pPr>
            <a:lvl2pPr marL="627063" indent="-361950">
              <a:lnSpc>
                <a:spcPct val="100000"/>
              </a:lnSpc>
              <a:buClr>
                <a:schemeClr val="accent1">
                  <a:lumMod val="40000"/>
                  <a:lumOff val="60000"/>
                </a:schemeClr>
              </a:buClr>
              <a:buSzPct val="110000"/>
              <a:buFont typeface="Webdings" panose="05030102010509060703" pitchFamily="18" charset="2"/>
              <a:buChar char="4"/>
              <a:tabLst>
                <a:tab pos="627063" algn="l"/>
              </a:tabLst>
              <a:defRPr/>
            </a:lvl2pPr>
            <a:lvl3pPr marL="896938" indent="-273050">
              <a:lnSpc>
                <a:spcPct val="100000"/>
              </a:lnSpc>
              <a:buClr>
                <a:schemeClr val="accent1">
                  <a:lumMod val="50000"/>
                </a:schemeClr>
              </a:buClr>
              <a:buSzPct val="65000"/>
              <a:buFont typeface="Wingdings" panose="05000000000000000000" pitchFamily="2" charset="2"/>
              <a:buChar char="n"/>
              <a:tabLst>
                <a:tab pos="900113" algn="l"/>
              </a:tabLst>
              <a:defRPr/>
            </a:lvl3pPr>
            <a:lvl4pPr marL="1162050" indent="-265113">
              <a:lnSpc>
                <a:spcPct val="100000"/>
              </a:lnSpc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"/>
              <a:tabLst>
                <a:tab pos="1165225" algn="l"/>
              </a:tabLst>
              <a:defRPr/>
            </a:lvl4pPr>
            <a:lvl5pPr marL="1341438" indent="-179388">
              <a:lnSpc>
                <a:spcPct val="100000"/>
              </a:lnSpc>
              <a:buClr>
                <a:schemeClr val="accent1">
                  <a:lumMod val="50000"/>
                </a:schemeClr>
              </a:buClr>
              <a:buFont typeface="Calibri" panose="020F0502020204030204" pitchFamily="34" charset="0"/>
              <a:buChar char="-"/>
              <a:tabLst>
                <a:tab pos="1341438" algn="l"/>
              </a:tabLst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" t="-1257" r="793" b="-2"/>
          <a:stretch/>
        </p:blipFill>
        <p:spPr>
          <a:xfrm>
            <a:off x="0" y="6173554"/>
            <a:ext cx="12179791" cy="21036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6863117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66B674-7C84-5C36-5658-26E03EF24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07503D-DB0F-AD55-E90F-F635DB0BB3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DA74FFA-41DC-9939-CB9C-901612211F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90918F-2DED-C117-95EF-75DC7BE9C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66BA-3816-4998-88B5-BFF542F95374}" type="datetimeFigureOut">
              <a:rPr lang="fr-FR" smtClean="0"/>
              <a:t>28/01/2026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03AB54C-57DF-90C2-65AA-CACB4FAD8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F48525-E098-CDA5-01A7-0F72F0E39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24019-5799-4468-97CA-46FD20866A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7625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68D638-7F50-7220-67DE-FD284414A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015B8E-36B8-71B0-C131-67275D22C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041FCB6-DE68-C94F-3A4E-2A4310E69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8978DDC-BAB6-62C8-424A-217EBDCE6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756DF85-C8F3-89AD-5E98-61E591F1B9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3AC7D1F-9457-6038-4CC6-42688E0D9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66BA-3816-4998-88B5-BFF542F95374}" type="datetimeFigureOut">
              <a:rPr lang="fr-FR" smtClean="0"/>
              <a:t>28/01/2026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BE9962E-3A0E-3C2B-9D72-C5921C0B7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03BBE0F-C9F9-B7F8-352C-22DA8D47D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24019-5799-4468-97CA-46FD20866A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476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4E6639-B811-9B33-2BA2-7F842D63F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542A45D-4C9D-E953-664C-168BC3C58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66BA-3816-4998-88B5-BFF542F95374}" type="datetimeFigureOut">
              <a:rPr lang="fr-FR" smtClean="0"/>
              <a:t>28/01/2026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9ED1C1-14F3-6214-6EEF-F9A6B917D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7190E8-A968-7296-073A-89D008D14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24019-5799-4468-97CA-46FD20866A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1151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2904C7F-3469-7945-9D3A-6ED29ADFF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66BA-3816-4998-88B5-BFF542F95374}" type="datetimeFigureOut">
              <a:rPr lang="fr-FR" smtClean="0"/>
              <a:t>28/01/2026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2753209-3D47-2AB5-2868-F28828C0A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DF2EED8-A64B-D4EA-0B38-7C82638A5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24019-5799-4468-97CA-46FD20866A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4971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7621C0-B56C-AEFE-DEFE-271EEF2D2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EFF609-F3C5-BAD1-8E96-25933515B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50C8AB3-F35C-CA2B-7280-5816A66A3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F08C55D-6DD2-B330-6613-AD5E34F2D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66BA-3816-4998-88B5-BFF542F95374}" type="datetimeFigureOut">
              <a:rPr lang="fr-FR" smtClean="0"/>
              <a:t>28/01/2026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430270-4382-B4ED-1D1A-126DCEFB4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20BCD8B-6331-196E-8264-17CF4F6E6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24019-5799-4468-97CA-46FD20866A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3939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829CE3-095B-B1A8-B7A1-FB080934E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BEA2088-AF08-43FD-CCC8-8F5F1DC5CD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6240250-09C8-4C5D-A724-EAADB8D910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005BF6-4D83-92E9-A845-08426FE2F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366BA-3816-4998-88B5-BFF542F95374}" type="datetimeFigureOut">
              <a:rPr lang="fr-FR" smtClean="0"/>
              <a:t>28/01/2026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1EB4A3A-1BC4-4367-A0B7-71098D05B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6FF5182-CECE-0604-6EB5-3287D6C66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24019-5799-4468-97CA-46FD20866A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84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DB8B7B7-7188-8EE0-7240-B1C8AB23C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9849C09-9481-D2EA-61E1-518095830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DBE790-2D79-6E4C-3A07-DF4785C4E6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B366BA-3816-4998-88B5-BFF542F95374}" type="datetimeFigureOut">
              <a:rPr lang="fr-FR" smtClean="0"/>
              <a:t>28/01/2026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787069-A3C5-F177-A0B1-A9286F1B7E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0BAE97-3A13-8228-94FA-C481EC6BF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124019-5799-4468-97CA-46FD20866A8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633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CD10C80-0988-428F-99E3-818F56D5A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00" y="365125"/>
            <a:ext cx="109800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AFEC568-9D09-4BC2-9499-3FDB800BF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2000" y="1476000"/>
            <a:ext cx="10051200" cy="442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27CFBE-B75C-4B54-A16A-BC81511EFE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3246437"/>
            <a:ext cx="838200" cy="365125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03B4600C-7654-4216-88CC-C8585DF21D9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5755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432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8665" b="16100"/>
          <a:stretch/>
        </p:blipFill>
        <p:spPr>
          <a:xfrm>
            <a:off x="1" y="6241294"/>
            <a:ext cx="12192000" cy="2347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398808-418B-4353-9A5B-2F87DE123626}"/>
              </a:ext>
            </a:extLst>
          </p:cNvPr>
          <p:cNvSpPr/>
          <p:nvPr userDrawn="1"/>
        </p:nvSpPr>
        <p:spPr>
          <a:xfrm>
            <a:off x="0" y="6455812"/>
            <a:ext cx="12192000" cy="4021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347D468-4670-48F6-A6AF-49086511A2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96" y="6499945"/>
            <a:ext cx="1625930" cy="316969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C909A7E-DE28-4C1E-BA4E-8D2185C8F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D388356-8642-4467-96F0-B98A05C00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102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40046D-81BA-4D47-A6FA-5162A2EB2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1" y="6484450"/>
            <a:ext cx="7152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B43ED64-4319-4C7A-862C-B724D1257A8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3788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hf hd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5655C"/>
          </a:solidFill>
          <a:latin typeface="+mj-lt"/>
          <a:ea typeface="+mj-ea"/>
          <a:cs typeface="+mj-cs"/>
        </a:defRPr>
      </a:lvl1pPr>
    </p:titleStyle>
    <p:bodyStyle>
      <a:lvl1pPr marL="228606" indent="-228606" algn="l" defTabSz="914423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1pPr>
      <a:lvl2pPr marL="68581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2pPr>
      <a:lvl3pPr marL="1143029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3pPr>
      <a:lvl4pPr marL="1600241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52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63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jp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9D4CDE-9D55-7FAA-C171-1B0084DA0B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2736" y="1133138"/>
            <a:ext cx="8168217" cy="1939925"/>
          </a:xfrm>
        </p:spPr>
        <p:txBody>
          <a:bodyPr>
            <a:normAutofit/>
          </a:bodyPr>
          <a:lstStyle/>
          <a:p>
            <a:r>
              <a:rPr lang="fr-FR" sz="6000" dirty="0"/>
              <a:t>Projet INNOVA – VIGNE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34CC12C-31D6-D4E4-C427-DB7DF4A5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4983" y="3111918"/>
            <a:ext cx="7777349" cy="1345307"/>
          </a:xfrm>
        </p:spPr>
        <p:txBody>
          <a:bodyPr>
            <a:normAutofit/>
          </a:bodyPr>
          <a:lstStyle/>
          <a:p>
            <a:r>
              <a:rPr lang="fr-FR" sz="2400" dirty="0"/>
              <a:t>Lauréat de l’appel à projet national « PARSADA » en 2025  </a:t>
            </a:r>
          </a:p>
          <a:p>
            <a:r>
              <a:rPr lang="fr-FR" sz="2800" dirty="0"/>
              <a:t>Début </a:t>
            </a:r>
            <a:r>
              <a:rPr lang="fr-FR" sz="2800" b="1" dirty="0"/>
              <a:t>septembre 2026 </a:t>
            </a:r>
            <a:r>
              <a:rPr lang="fr-FR" sz="2800" dirty="0"/>
              <a:t>pour </a:t>
            </a:r>
            <a:r>
              <a:rPr lang="fr-FR" sz="2800" b="1" dirty="0"/>
              <a:t>5 ans</a:t>
            </a:r>
            <a:endParaRPr lang="fr-FR" sz="2800" dirty="0"/>
          </a:p>
        </p:txBody>
      </p:sp>
      <p:pic>
        <p:nvPicPr>
          <p:cNvPr id="5" name="Picture 5" descr="logo vectoriel Ministère de l'Agriculture et de la Souveraineté ...">
            <a:extLst>
              <a:ext uri="{FF2B5EF4-FFF2-40B4-BE49-F238E27FC236}">
                <a16:creationId xmlns:a16="http://schemas.microsoft.com/office/drawing/2014/main" id="{91896ACC-91EA-6253-5A8D-A84A7F0A5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8" y="238550"/>
            <a:ext cx="2094059" cy="1004523"/>
          </a:xfrm>
          <a:prstGeom prst="rect">
            <a:avLst/>
          </a:prstGeom>
        </p:spPr>
      </p:pic>
      <p:pic>
        <p:nvPicPr>
          <p:cNvPr id="6" name="Picture 4" descr="L'équipe Opérationnelle à INRAE de la Plateforme d'Epidémiosurveillance ...">
            <a:extLst>
              <a:ext uri="{FF2B5EF4-FFF2-40B4-BE49-F238E27FC236}">
                <a16:creationId xmlns:a16="http://schemas.microsoft.com/office/drawing/2014/main" id="{9461B277-142A-DA27-66EA-B4000071E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59" y="1161179"/>
            <a:ext cx="649732" cy="797015"/>
          </a:xfrm>
          <a:prstGeom prst="rect">
            <a:avLst/>
          </a:prstGeom>
        </p:spPr>
      </p:pic>
      <p:pic>
        <p:nvPicPr>
          <p:cNvPr id="7" name="Picture 1" descr="L'Agence Nationale de Sécurité Sanitaire de l’Alimentation, de l ...">
            <a:extLst>
              <a:ext uri="{FF2B5EF4-FFF2-40B4-BE49-F238E27FC236}">
                <a16:creationId xmlns:a16="http://schemas.microsoft.com/office/drawing/2014/main" id="{8E7DC3AF-216C-A64A-D93B-C74C127FF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205" y="840773"/>
            <a:ext cx="1812323" cy="590147"/>
          </a:xfrm>
          <a:prstGeom prst="rect">
            <a:avLst/>
          </a:prstGeom>
        </p:spPr>
      </p:pic>
      <p:pic>
        <p:nvPicPr>
          <p:cNvPr id="8" name="Image 7" descr="Une image contenant blanc, ligne, typographie, conception&#10;&#10;Le contenu généré par l’IA peut être incorrect.">
            <a:extLst>
              <a:ext uri="{FF2B5EF4-FFF2-40B4-BE49-F238E27FC236}">
                <a16:creationId xmlns:a16="http://schemas.microsoft.com/office/drawing/2014/main" id="{D01A84B2-F002-E999-470C-A6808A4F5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594" y="1463051"/>
            <a:ext cx="1186812" cy="3741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61EE08A-76A8-D9CE-CA53-B4E20BDD20BA}"/>
              </a:ext>
            </a:extLst>
          </p:cNvPr>
          <p:cNvSpPr/>
          <p:nvPr/>
        </p:nvSpPr>
        <p:spPr>
          <a:xfrm>
            <a:off x="2279650" y="2090160"/>
            <a:ext cx="8168217" cy="244288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463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Google Shape;180;p2">
            <a:extLst>
              <a:ext uri="{FF2B5EF4-FFF2-40B4-BE49-F238E27FC236}">
                <a16:creationId xmlns:a16="http://schemas.microsoft.com/office/drawing/2014/main" id="{52C504BA-55E9-A017-E146-BA9C4A22DE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9083" y="4924078"/>
            <a:ext cx="909374" cy="26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89;p2">
            <a:extLst>
              <a:ext uri="{FF2B5EF4-FFF2-40B4-BE49-F238E27FC236}">
                <a16:creationId xmlns:a16="http://schemas.microsoft.com/office/drawing/2014/main" id="{33442E25-130B-582A-D77C-19D7F8B3B7D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89253" y="4767840"/>
            <a:ext cx="957603" cy="563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2F607FF-8C47-6944-E2E0-AE0FAAFA46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9136" y="5481670"/>
            <a:ext cx="1283375" cy="54771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0C2BC68-F8D4-F158-635A-3CCD6381A7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05345" y="5462982"/>
            <a:ext cx="1063128" cy="53156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27E7FBD-EDEE-4442-226D-31DF4C8D36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6845" y="5530271"/>
            <a:ext cx="1498447" cy="49295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4609D8F-4146-C900-EC52-14611CA724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14552" y="4631747"/>
            <a:ext cx="614985" cy="74389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4A5D971-7384-D9B7-D6FE-5A35C512D7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02060" y="4812544"/>
            <a:ext cx="1158959" cy="37473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3C6EE0E-AB8E-3CB7-EFA0-3A462EE6F886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345" t="333" r="4589" b="943"/>
          <a:stretch>
            <a:fillRect/>
          </a:stretch>
        </p:blipFill>
        <p:spPr>
          <a:xfrm>
            <a:off x="5510529" y="5377120"/>
            <a:ext cx="819128" cy="804801"/>
          </a:xfrm>
          <a:prstGeom prst="rect">
            <a:avLst/>
          </a:prstGeom>
        </p:spPr>
      </p:pic>
      <p:pic>
        <p:nvPicPr>
          <p:cNvPr id="18" name="Picture 22" descr="Contacts - IFV Occitanie">
            <a:extLst>
              <a:ext uri="{FF2B5EF4-FFF2-40B4-BE49-F238E27FC236}">
                <a16:creationId xmlns:a16="http://schemas.microsoft.com/office/drawing/2014/main" id="{5570D8F9-67C9-F3C0-ABCC-38EB29DA69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23528" y="4872214"/>
            <a:ext cx="837449" cy="36984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1E3498D-39FE-E620-B914-311303984E0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44609" y="5462982"/>
            <a:ext cx="1243941" cy="69365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2AF45D3-9200-A26E-AB97-9E58E8A3F6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42895" y="4659329"/>
            <a:ext cx="822911" cy="73981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EB8B87D-70D5-DB76-D657-8A6CE1B5D03D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12747" t="22213" r="12807" b="36504"/>
          <a:stretch>
            <a:fillRect/>
          </a:stretch>
        </p:blipFill>
        <p:spPr>
          <a:xfrm>
            <a:off x="9568920" y="5393902"/>
            <a:ext cx="1134863" cy="62932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28D4882-7D6A-4286-A012-F1EF2B6E5B87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32026" t="13910" r="33953" b="10377"/>
          <a:stretch>
            <a:fillRect/>
          </a:stretch>
        </p:blipFill>
        <p:spPr>
          <a:xfrm>
            <a:off x="2082833" y="5407458"/>
            <a:ext cx="717767" cy="696132"/>
          </a:xfrm>
          <a:prstGeom prst="rect">
            <a:avLst/>
          </a:prstGeo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9327FA8-7AC9-4D29-0563-64E8F08F032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360" y="4571900"/>
            <a:ext cx="1101030" cy="72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0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C09DB-A827-5B0E-26F2-376967575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B94FD53-8126-1CB0-91A5-5DC68B9FE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00" y="365125"/>
            <a:ext cx="12058800" cy="864000"/>
          </a:xfrm>
        </p:spPr>
        <p:txBody>
          <a:bodyPr>
            <a:normAutofit/>
          </a:bodyPr>
          <a:lstStyle/>
          <a:p>
            <a:r>
              <a:rPr lang="fr-FR" sz="3200" dirty="0">
                <a:cs typeface="Poppins"/>
              </a:rPr>
              <a:t>Retour sur les actions 2025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7AC7D31-6711-6B0A-E145-6772BAC25ACD}"/>
              </a:ext>
            </a:extLst>
          </p:cNvPr>
          <p:cNvSpPr txBox="1"/>
          <p:nvPr/>
        </p:nvSpPr>
        <p:spPr>
          <a:xfrm>
            <a:off x="2292173" y="6492875"/>
            <a:ext cx="7607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/>
              <a:t>Réunion bilan Flavescence dorée </a:t>
            </a:r>
            <a:r>
              <a:rPr lang="fr-FR" sz="1400" dirty="0"/>
              <a:t>- </a:t>
            </a:r>
            <a:r>
              <a:rPr lang="fr-FR" sz="1400" b="1" i="1" dirty="0"/>
              <a:t>Projet FLAV’TECH</a:t>
            </a:r>
            <a:r>
              <a:rPr lang="fr-FR" sz="1400" i="1" dirty="0"/>
              <a:t> – le 28/01/2026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1E63F27-3640-967F-12F2-38DFD289D93C}"/>
              </a:ext>
            </a:extLst>
          </p:cNvPr>
          <p:cNvSpPr txBox="1"/>
          <p:nvPr/>
        </p:nvSpPr>
        <p:spPr>
          <a:xfrm>
            <a:off x="1274858" y="1641220"/>
            <a:ext cx="10508169" cy="11409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2657" tIns="16329" rIns="32657" bIns="16329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7863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5727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3590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1454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9317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27181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15044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02908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600" b="1" dirty="0">
                <a:solidFill>
                  <a:srgbClr val="000000"/>
                </a:solidFill>
                <a:cs typeface="Poppins"/>
              </a:rPr>
              <a:t>1. Mise en place d’une application mobile et d’une application web pour accompagner les prospections précoces</a:t>
            </a:r>
          </a:p>
          <a:p>
            <a:pPr marR="0" lvl="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1600" dirty="0">
              <a:solidFill>
                <a:srgbClr val="000000"/>
              </a:solidFill>
              <a:cs typeface="Poppins"/>
            </a:endParaRPr>
          </a:p>
          <a:p>
            <a:pPr marL="718627" lvl="2" indent="-342900">
              <a:buFont typeface="+mj-lt"/>
              <a:buAutoNum type="arabicPeriod"/>
              <a:defRPr/>
            </a:pPr>
            <a:endParaRPr lang="fr-FR" sz="800" dirty="0"/>
          </a:p>
          <a:p>
            <a:pPr marL="473613" lvl="1" indent="-285750">
              <a:buFont typeface="Wingdings" panose="05000000000000000000" pitchFamily="2" charset="2"/>
              <a:buChar char="Ø"/>
              <a:defRPr/>
            </a:pP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Poppins"/>
            </a:endParaRPr>
          </a:p>
        </p:txBody>
      </p:sp>
      <p:pic>
        <p:nvPicPr>
          <p:cNvPr id="6" name="Image 5" descr="Une image contenant Téléphone mobile, gadget, Appareil de communications portable, Appareil de communication&#10;&#10;Le contenu généré par l’IA peut être incorrect.">
            <a:extLst>
              <a:ext uri="{FF2B5EF4-FFF2-40B4-BE49-F238E27FC236}">
                <a16:creationId xmlns:a16="http://schemas.microsoft.com/office/drawing/2014/main" id="{8A0C5E58-7674-09F3-2FA1-DEA419CBA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95" y="2670036"/>
            <a:ext cx="3321189" cy="3321189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265597C-DC3D-693F-14B3-BE8B0DA1B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74" y="2774135"/>
            <a:ext cx="1393979" cy="31236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8052247-4250-2A6A-A608-D3AA16E6FA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820" t="18266" r="16506" b="21293"/>
          <a:stretch/>
        </p:blipFill>
        <p:spPr>
          <a:xfrm>
            <a:off x="5255033" y="2670036"/>
            <a:ext cx="5113807" cy="332118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D336DD3-7694-29DB-56B5-2F7627434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1020" y="2708136"/>
            <a:ext cx="4491206" cy="2414440"/>
          </a:xfrm>
          <a:prstGeom prst="rect">
            <a:avLst/>
          </a:prstGeom>
        </p:spPr>
      </p:pic>
      <p:pic>
        <p:nvPicPr>
          <p:cNvPr id="11" name="Image 10" descr="Une image contenant texte, Police, capture d’écran, logo&#10;&#10;Le contenu généré par l’IA peut être incorrect.">
            <a:extLst>
              <a:ext uri="{FF2B5EF4-FFF2-40B4-BE49-F238E27FC236}">
                <a16:creationId xmlns:a16="http://schemas.microsoft.com/office/drawing/2014/main" id="{D00794F1-2D85-C433-7546-2B57A94D39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631" b="47176" l="13000" r="88250">
                        <a14:foregroundMark x1="12875" y1="28405" x2="77250" y2="33887"/>
                        <a14:foregroundMark x1="77250" y1="33887" x2="84500" y2="38206"/>
                        <a14:foregroundMark x1="83000" y1="20930" x2="36375" y2="33223"/>
                        <a14:foregroundMark x1="36375" y1="33223" x2="35625" y2="34718"/>
                        <a14:foregroundMark x1="33375" y1="22425" x2="34125" y2="26910"/>
                        <a14:foregroundMark x1="36375" y1="24917" x2="36375" y2="24917"/>
                        <a14:foregroundMark x1="36750" y1="24917" x2="36750" y2="24917"/>
                        <a14:foregroundMark x1="36750" y1="24917" x2="36750" y2="24917"/>
                        <a14:foregroundMark x1="50625" y1="25415" x2="50625" y2="25415"/>
                        <a14:foregroundMark x1="13000" y1="39701" x2="56250" y2="42359"/>
                        <a14:foregroundMark x1="56250" y1="42359" x2="77375" y2="39867"/>
                        <a14:foregroundMark x1="77375" y1="39867" x2="60250" y2="22757"/>
                        <a14:foregroundMark x1="60250" y1="22757" x2="28500" y2="21096"/>
                        <a14:foregroundMark x1="27875" y1="23588" x2="50750" y2="35050"/>
                        <a14:foregroundMark x1="50750" y1="35050" x2="72875" y2="33721"/>
                        <a14:foregroundMark x1="72875" y1="33721" x2="51000" y2="38372"/>
                        <a14:foregroundMark x1="51000" y1="38372" x2="35375" y2="22425"/>
                        <a14:foregroundMark x1="35375" y1="22425" x2="75500" y2="37043"/>
                        <a14:foregroundMark x1="75500" y1="37043" x2="82000" y2="35548"/>
                        <a14:foregroundMark x1="35000" y1="31229" x2="35000" y2="31229"/>
                        <a14:foregroundMark x1="34875" y1="31063" x2="34875" y2="31063"/>
                        <a14:foregroundMark x1="35250" y1="34219" x2="35250" y2="34219"/>
                        <a14:foregroundMark x1="37500" y1="35880" x2="37500" y2="35880"/>
                        <a14:foregroundMark x1="40375" y1="37209" x2="40375" y2="37209"/>
                        <a14:foregroundMark x1="43000" y1="32890" x2="32625" y2="38206"/>
                        <a14:foregroundMark x1="34375" y1="37209" x2="63375" y2="39369"/>
                        <a14:foregroundMark x1="34375" y1="34053" x2="59750" y2="37375"/>
                        <a14:foregroundMark x1="59750" y1="37375" x2="60375" y2="37209"/>
                        <a14:foregroundMark x1="42750" y1="36711" x2="46875" y2="36877"/>
                        <a14:foregroundMark x1="59250" y1="36545" x2="66750" y2="37043"/>
                        <a14:foregroundMark x1="63375" y1="28571" x2="76500" y2="31728"/>
                        <a14:foregroundMark x1="65000" y1="28571" x2="79500" y2="30233"/>
                        <a14:foregroundMark x1="78375" y1="31229" x2="78750" y2="36545"/>
                        <a14:foregroundMark x1="83000" y1="29070" x2="79625" y2="40365"/>
                        <a14:foregroundMark x1="77625" y1="29236" x2="80375" y2="36047"/>
                        <a14:foregroundMark x1="88250" y1="18937" x2="86750" y2="23920"/>
                        <a14:foregroundMark x1="82875" y1="29568" x2="80625" y2="36047"/>
                        <a14:foregroundMark x1="83250" y1="31561" x2="82750" y2="34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1" t="6542" r="8425" b="47892"/>
          <a:stretch/>
        </p:blipFill>
        <p:spPr>
          <a:xfrm>
            <a:off x="3683273" y="4645393"/>
            <a:ext cx="1409836" cy="57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59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9FDB2-41C2-81DF-99C0-9851D29B0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77FBC48-CAFA-53B0-02D1-3C6E733FB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00" y="365125"/>
            <a:ext cx="12058800" cy="864000"/>
          </a:xfrm>
        </p:spPr>
        <p:txBody>
          <a:bodyPr>
            <a:normAutofit/>
          </a:bodyPr>
          <a:lstStyle/>
          <a:p>
            <a:r>
              <a:rPr lang="fr-FR" sz="3200" dirty="0">
                <a:cs typeface="Poppins"/>
              </a:rPr>
              <a:t>Retour sur les actions 2025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AA79E67-6032-8E69-D9DA-82961612D4C8}"/>
              </a:ext>
            </a:extLst>
          </p:cNvPr>
          <p:cNvSpPr txBox="1"/>
          <p:nvPr/>
        </p:nvSpPr>
        <p:spPr>
          <a:xfrm>
            <a:off x="2292173" y="6492875"/>
            <a:ext cx="7607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/>
              <a:t>Réunion bilan Flavescence dorée </a:t>
            </a:r>
            <a:r>
              <a:rPr lang="fr-FR" sz="1400" dirty="0"/>
              <a:t>- </a:t>
            </a:r>
            <a:r>
              <a:rPr lang="fr-FR" sz="1400" b="1" i="1" dirty="0"/>
              <a:t>Projet FLAV’TECH</a:t>
            </a:r>
            <a:r>
              <a:rPr lang="fr-FR" sz="1400" i="1" dirty="0"/>
              <a:t> – le 28/01/2026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DB9C694-43B3-3360-AE0D-1FA52F150F9C}"/>
              </a:ext>
            </a:extLst>
          </p:cNvPr>
          <p:cNvSpPr txBox="1"/>
          <p:nvPr/>
        </p:nvSpPr>
        <p:spPr>
          <a:xfrm>
            <a:off x="1274858" y="1641220"/>
            <a:ext cx="10508169" cy="11409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2657" tIns="16329" rIns="32657" bIns="16329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7863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5727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3590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1454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9317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27181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15044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02908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600" b="1" dirty="0">
                <a:solidFill>
                  <a:srgbClr val="000000"/>
                </a:solidFill>
                <a:cs typeface="Poppins"/>
              </a:rPr>
              <a:t>1. Mise en place d’une application mobile et d’une application web pour accompagner les prospections précoces</a:t>
            </a:r>
          </a:p>
          <a:p>
            <a:pPr marR="0" lvl="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1600" dirty="0">
              <a:solidFill>
                <a:srgbClr val="000000"/>
              </a:solidFill>
              <a:cs typeface="Poppins"/>
            </a:endParaRPr>
          </a:p>
          <a:p>
            <a:pPr marL="718627" lvl="2" indent="-342900">
              <a:buFont typeface="+mj-lt"/>
              <a:buAutoNum type="arabicPeriod"/>
              <a:defRPr/>
            </a:pPr>
            <a:endParaRPr lang="fr-FR" sz="800" dirty="0"/>
          </a:p>
          <a:p>
            <a:pPr marL="473613" lvl="1" indent="-285750">
              <a:buFont typeface="Wingdings" panose="05000000000000000000" pitchFamily="2" charset="2"/>
              <a:buChar char="Ø"/>
              <a:defRPr/>
            </a:pP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Poppin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A554429-9A36-E1BA-4BEF-61FF9DF35E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077" r="27166"/>
          <a:stretch/>
        </p:blipFill>
        <p:spPr>
          <a:xfrm>
            <a:off x="1274858" y="2496348"/>
            <a:ext cx="4533900" cy="375908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41D78E9-011E-C839-EEF3-7202F5D0DD95}"/>
              </a:ext>
            </a:extLst>
          </p:cNvPr>
          <p:cNvSpPr txBox="1"/>
          <p:nvPr/>
        </p:nvSpPr>
        <p:spPr>
          <a:xfrm>
            <a:off x="5886449" y="2546476"/>
            <a:ext cx="6143625" cy="25259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2657" tIns="16329" rIns="32657" bIns="16329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7863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5727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3590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1454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9317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27181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15044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02908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Poppins"/>
              </a:rPr>
              <a:t>Applications testées sur deux communes : </a:t>
            </a:r>
            <a:r>
              <a:rPr kumimoji="0" lang="fr-FR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Poppins"/>
              </a:rPr>
              <a:t>Fuissé et Chaintré</a:t>
            </a:r>
          </a:p>
          <a:p>
            <a:pPr marL="285750" marR="0" lvl="0" indent="-28575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fr-FR" sz="1400" dirty="0">
              <a:solidFill>
                <a:srgbClr val="000000"/>
              </a:solidFill>
              <a:cs typeface="Poppins"/>
            </a:endParaRPr>
          </a:p>
          <a:p>
            <a:pPr marL="285750" marR="0" lvl="0" indent="-28575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Poppins"/>
              </a:rPr>
              <a:t>Protocole expérimental en complément de la procédure habituelle : </a:t>
            </a:r>
          </a:p>
          <a:p>
            <a:pPr marL="661477" lvl="2" indent="-285750">
              <a:buFont typeface="Wingdings" panose="05000000000000000000" pitchFamily="2" charset="2"/>
              <a:buChar char="Ø"/>
              <a:defRPr/>
            </a:pPr>
            <a:r>
              <a:rPr lang="fr-FR" sz="1200" dirty="0">
                <a:solidFill>
                  <a:srgbClr val="000000"/>
                </a:solidFill>
                <a:cs typeface="Poppins"/>
              </a:rPr>
              <a:t>Marquage à la rubalise + Annotation des cartes papiers</a:t>
            </a:r>
          </a:p>
          <a:p>
            <a:pPr marL="661477" lvl="2" indent="-285750">
              <a:buFont typeface="Wingdings" panose="05000000000000000000" pitchFamily="2" charset="2"/>
              <a:buChar char="Ø"/>
              <a:defRPr/>
            </a:pPr>
            <a:r>
              <a:rPr lang="fr-FR" sz="1200" dirty="0">
                <a:solidFill>
                  <a:srgbClr val="000000"/>
                </a:solidFill>
                <a:cs typeface="Poppins"/>
              </a:rPr>
              <a:t>Indication des pieds symptomatiques et des piquets de tête sur l’application</a:t>
            </a:r>
          </a:p>
          <a:p>
            <a:pPr marL="285750" marR="0" lvl="0" indent="-28575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Poppins"/>
            </a:endParaRPr>
          </a:p>
          <a:p>
            <a:pPr marL="285750" marR="0" lvl="0" indent="-28575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Poppins"/>
              </a:rPr>
              <a:t>57 volontaires pour tester – retours de 31 exploitations – 364 pieds marqués sur une période de 2 semaines (15 au 27 juillet)</a:t>
            </a:r>
          </a:p>
          <a:p>
            <a:pPr marR="0" lvl="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Poppins"/>
            </a:endParaRPr>
          </a:p>
          <a:p>
            <a:pPr marL="473613" lvl="1" indent="-285750">
              <a:buFont typeface="Wingdings" panose="05000000000000000000" pitchFamily="2" charset="2"/>
              <a:buChar char="Ø"/>
              <a:defRPr/>
            </a:pPr>
            <a:endParaRPr kumimoji="0" lang="fr-FR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474037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5E85E-3FF4-80FB-DD2A-834C5363B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A3E7607-D7D4-08DF-BE6C-E30329674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00" y="365125"/>
            <a:ext cx="12058800" cy="864000"/>
          </a:xfrm>
        </p:spPr>
        <p:txBody>
          <a:bodyPr>
            <a:normAutofit/>
          </a:bodyPr>
          <a:lstStyle/>
          <a:p>
            <a:r>
              <a:rPr lang="fr-FR" sz="3200" dirty="0">
                <a:cs typeface="Poppins"/>
              </a:rPr>
              <a:t>Retour sur les actions 2025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4FD7847-3234-1EDC-1C09-F824554B26D7}"/>
              </a:ext>
            </a:extLst>
          </p:cNvPr>
          <p:cNvSpPr txBox="1"/>
          <p:nvPr/>
        </p:nvSpPr>
        <p:spPr>
          <a:xfrm>
            <a:off x="2292173" y="6492875"/>
            <a:ext cx="7607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/>
              <a:t>Réunion bilan Flavescence dorée </a:t>
            </a:r>
            <a:r>
              <a:rPr lang="fr-FR" sz="1400" dirty="0"/>
              <a:t>- </a:t>
            </a:r>
            <a:r>
              <a:rPr lang="fr-FR" sz="1400" b="1" i="1" dirty="0"/>
              <a:t>Projet FLAV’TECH</a:t>
            </a:r>
            <a:r>
              <a:rPr lang="fr-FR" sz="1400" i="1" dirty="0"/>
              <a:t> – le 28/01/2026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CE6FA6E-813B-66EE-F09A-D52B4D8672BE}"/>
              </a:ext>
            </a:extLst>
          </p:cNvPr>
          <p:cNvSpPr txBox="1"/>
          <p:nvPr/>
        </p:nvSpPr>
        <p:spPr>
          <a:xfrm>
            <a:off x="1274858" y="1641220"/>
            <a:ext cx="10508169" cy="18796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2657" tIns="16329" rIns="32657" bIns="16329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7863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5727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3590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1454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9317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27181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15044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02908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  <a:defRPr/>
            </a:pPr>
            <a:r>
              <a:rPr lang="fr-FR" sz="1600" b="1" dirty="0">
                <a:solidFill>
                  <a:srgbClr val="000000"/>
                </a:solidFill>
                <a:cs typeface="Poppins"/>
              </a:rPr>
              <a:t>Mise en place d’une application mobile et d’une application web pour accompagner les prospections précoces</a:t>
            </a:r>
          </a:p>
          <a:p>
            <a:pPr lvl="0" algn="just">
              <a:defRPr/>
            </a:pPr>
            <a:endParaRPr lang="fr-FR" sz="1600" dirty="0">
              <a:solidFill>
                <a:srgbClr val="000000"/>
              </a:solidFill>
              <a:cs typeface="Poppins"/>
            </a:endParaRPr>
          </a:p>
          <a:p>
            <a:pPr marL="473613" lvl="1" indent="-285750" algn="just"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rgbClr val="000000"/>
                </a:solidFill>
                <a:cs typeface="Poppins"/>
              </a:rPr>
              <a:t>Bilan </a:t>
            </a:r>
          </a:p>
          <a:p>
            <a:pPr lvl="1">
              <a:defRPr/>
            </a:pPr>
            <a:endParaRPr lang="fr-FR" sz="1600" b="1" dirty="0">
              <a:solidFill>
                <a:srgbClr val="000000"/>
              </a:solidFill>
              <a:cs typeface="Poppins"/>
            </a:endParaRPr>
          </a:p>
          <a:p>
            <a:pPr marR="0" lvl="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1600" dirty="0">
              <a:solidFill>
                <a:srgbClr val="000000"/>
              </a:solidFill>
              <a:cs typeface="Poppins"/>
            </a:endParaRPr>
          </a:p>
          <a:p>
            <a:pPr marL="718627" lvl="2" indent="-342900">
              <a:buFont typeface="+mj-lt"/>
              <a:buAutoNum type="arabicPeriod"/>
              <a:defRPr/>
            </a:pPr>
            <a:endParaRPr lang="fr-FR" sz="800" dirty="0"/>
          </a:p>
          <a:p>
            <a:pPr marL="473613" lvl="1" indent="-285750">
              <a:buFont typeface="Wingdings" panose="05000000000000000000" pitchFamily="2" charset="2"/>
              <a:buChar char="Ø"/>
              <a:defRPr/>
            </a:pP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Poppins"/>
            </a:endParaRPr>
          </a:p>
        </p:txBody>
      </p:sp>
      <p:pic>
        <p:nvPicPr>
          <p:cNvPr id="1026" name="Picture 2" descr="Avantages VS Inconvénients d'utiliser un VPN : qui l'emporte ?">
            <a:extLst>
              <a:ext uri="{FF2B5EF4-FFF2-40B4-BE49-F238E27FC236}">
                <a16:creationId xmlns:a16="http://schemas.microsoft.com/office/drawing/2014/main" id="{D9779E10-967F-5204-6E92-83B0D0458E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8"/>
          <a:stretch/>
        </p:blipFill>
        <p:spPr bwMode="auto">
          <a:xfrm>
            <a:off x="2976261" y="2744567"/>
            <a:ext cx="1117951" cy="126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vantages VS Inconvénients d'utiliser un VPN : qui l'emporte ?">
            <a:extLst>
              <a:ext uri="{FF2B5EF4-FFF2-40B4-BE49-F238E27FC236}">
                <a16:creationId xmlns:a16="http://schemas.microsoft.com/office/drawing/2014/main" id="{89C2609C-BEC0-CCFA-136C-9CC88FE912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48"/>
          <a:stretch/>
        </p:blipFill>
        <p:spPr bwMode="auto">
          <a:xfrm>
            <a:off x="8097789" y="2744567"/>
            <a:ext cx="1117950" cy="126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9603CD8-3808-80FE-C032-09498298783A}"/>
              </a:ext>
            </a:extLst>
          </p:cNvPr>
          <p:cNvSpPr txBox="1"/>
          <p:nvPr/>
        </p:nvSpPr>
        <p:spPr>
          <a:xfrm>
            <a:off x="2063623" y="3985700"/>
            <a:ext cx="294322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C00000"/>
                </a:solidFill>
              </a:rPr>
              <a:t>Application uniquement disponible sur Android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C00000"/>
                </a:solidFill>
              </a:rPr>
              <a:t>Manque d’un bouton « Parcelle prospectée mais pas de pieds symptomatiques »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9AE880-A391-655E-A0E2-ECB795B884B4}"/>
              </a:ext>
            </a:extLst>
          </p:cNvPr>
          <p:cNvSpPr txBox="1"/>
          <p:nvPr/>
        </p:nvSpPr>
        <p:spPr>
          <a:xfrm>
            <a:off x="7043928" y="3985700"/>
            <a:ext cx="322567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A7CD6A"/>
                </a:solidFill>
              </a:rPr>
              <a:t>Grande simplicité d’utilisation : activation du compte, indication…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A7CD6A"/>
                </a:solidFill>
              </a:rPr>
              <a:t>Autonomie puisque fonctionne sans connexion internet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A7CD6A"/>
                </a:solidFill>
              </a:rPr>
              <a:t>Localisation précise 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4DD1F11-C0BC-5EAA-7CFF-9CE967BD342D}"/>
              </a:ext>
            </a:extLst>
          </p:cNvPr>
          <p:cNvCxnSpPr/>
          <p:nvPr/>
        </p:nvCxnSpPr>
        <p:spPr>
          <a:xfrm>
            <a:off x="6267450" y="2840712"/>
            <a:ext cx="0" cy="2724844"/>
          </a:xfrm>
          <a:prstGeom prst="line">
            <a:avLst/>
          </a:prstGeom>
          <a:ln w="38100">
            <a:solidFill>
              <a:srgbClr val="8787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668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6CDFC-DFA8-1C9A-F95B-CE222056D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57E4806-869D-E221-FB07-68685AA1A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00" y="365125"/>
            <a:ext cx="12058800" cy="864000"/>
          </a:xfrm>
        </p:spPr>
        <p:txBody>
          <a:bodyPr>
            <a:normAutofit/>
          </a:bodyPr>
          <a:lstStyle/>
          <a:p>
            <a:r>
              <a:rPr lang="fr-FR" sz="3200" dirty="0">
                <a:cs typeface="Poppins"/>
              </a:rPr>
              <a:t>Retour sur les actions 2025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03A0DA1-B508-8F8B-F006-AEC3E02846C9}"/>
              </a:ext>
            </a:extLst>
          </p:cNvPr>
          <p:cNvSpPr txBox="1"/>
          <p:nvPr/>
        </p:nvSpPr>
        <p:spPr>
          <a:xfrm>
            <a:off x="2292173" y="6492875"/>
            <a:ext cx="7607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/>
              <a:t>Réunion bilan Flavescence dorée </a:t>
            </a:r>
            <a:r>
              <a:rPr lang="fr-FR" sz="1400" dirty="0"/>
              <a:t>- </a:t>
            </a:r>
            <a:r>
              <a:rPr lang="fr-FR" sz="1400" b="1" i="1" dirty="0"/>
              <a:t>Projet FLAV’TECH</a:t>
            </a:r>
            <a:r>
              <a:rPr lang="fr-FR" sz="1400" i="1" dirty="0"/>
              <a:t> – le 28/01/2026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258B807-96D2-A641-168F-6FE23040DAB6}"/>
              </a:ext>
            </a:extLst>
          </p:cNvPr>
          <p:cNvSpPr txBox="1"/>
          <p:nvPr/>
        </p:nvSpPr>
        <p:spPr>
          <a:xfrm>
            <a:off x="1274858" y="1641220"/>
            <a:ext cx="10508169" cy="19411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2657" tIns="16329" rIns="32657" bIns="16329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7863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5727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3590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1454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9317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27181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15044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02908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600" b="1" dirty="0">
                <a:solidFill>
                  <a:srgbClr val="000000"/>
                </a:solidFill>
                <a:cs typeface="Poppins"/>
              </a:rPr>
              <a:t>2. Mise en place d’un capteur embarqué </a:t>
            </a:r>
          </a:p>
          <a:p>
            <a:pPr lvl="0" algn="just">
              <a:defRPr/>
            </a:pPr>
            <a:endParaRPr lang="fr-FR" sz="1600" dirty="0">
              <a:solidFill>
                <a:srgbClr val="000000"/>
              </a:solidFill>
              <a:cs typeface="Poppins"/>
            </a:endParaRPr>
          </a:p>
          <a:p>
            <a:pPr marL="473613" lvl="1" indent="-285750" algn="just"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rgbClr val="000000"/>
                </a:solidFill>
                <a:cs typeface="Poppins"/>
              </a:rPr>
              <a:t>Deuxième axe du projet.</a:t>
            </a:r>
          </a:p>
          <a:p>
            <a:pPr marL="473613" lvl="1" indent="-285750" algn="just">
              <a:buFont typeface="Wingdings" panose="05000000000000000000" pitchFamily="2" charset="2"/>
              <a:buChar char="Ø"/>
              <a:defRPr/>
            </a:pPr>
            <a:endParaRPr lang="fr-FR" sz="1600" dirty="0">
              <a:solidFill>
                <a:srgbClr val="000000"/>
              </a:solidFill>
              <a:cs typeface="Poppins"/>
            </a:endParaRPr>
          </a:p>
          <a:p>
            <a:pPr marL="473613" lvl="1" indent="-285750" algn="just"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rgbClr val="000000"/>
                </a:solidFill>
                <a:cs typeface="Poppins"/>
              </a:rPr>
              <a:t>Accompagnement d’un sujet de thèse : </a:t>
            </a:r>
          </a:p>
          <a:p>
            <a:pPr marL="473613" lvl="1" indent="-285750" algn="just">
              <a:buFont typeface="Wingdings" panose="05000000000000000000" pitchFamily="2" charset="2"/>
              <a:buChar char="Ø"/>
              <a:defRPr/>
            </a:pPr>
            <a:endParaRPr lang="fr-FR" sz="1600" dirty="0">
              <a:solidFill>
                <a:srgbClr val="000000"/>
              </a:solidFill>
              <a:cs typeface="Poppins"/>
            </a:endParaRPr>
          </a:p>
          <a:p>
            <a:pPr lvl="1" algn="ctr">
              <a:defRPr/>
            </a:pPr>
            <a:r>
              <a:rPr lang="fr-FR" sz="1400" b="1" i="1" dirty="0">
                <a:solidFill>
                  <a:srgbClr val="000000"/>
                </a:solidFill>
                <a:cs typeface="Poppins"/>
              </a:rPr>
              <a:t>« Mise en place d’un prospecteur autonome pour la lutte contre la flavescence dorée »</a:t>
            </a:r>
          </a:p>
          <a:p>
            <a:pPr lvl="1" algn="ctr">
              <a:defRPr/>
            </a:pPr>
            <a:r>
              <a:rPr lang="fr-FR" sz="1400" b="1" i="1" dirty="0">
                <a:solidFill>
                  <a:srgbClr val="000000"/>
                </a:solidFill>
                <a:cs typeface="Poppins"/>
              </a:rPr>
              <a:t>Thèse du 03/11/2025 au 31/10/2028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9C6FF6E-A839-0759-581F-85E767BAB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434" y="3685093"/>
            <a:ext cx="2095503" cy="256330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99EA1D8-180F-91A0-01A4-3745B26389F5}"/>
              </a:ext>
            </a:extLst>
          </p:cNvPr>
          <p:cNvSpPr txBox="1"/>
          <p:nvPr/>
        </p:nvSpPr>
        <p:spPr>
          <a:xfrm>
            <a:off x="1274858" y="3870146"/>
            <a:ext cx="7592068" cy="17565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2657" tIns="16329" rIns="32657" bIns="16329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7863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5727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3590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1454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9317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27181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15044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02908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3613" lvl="1" indent="-285750"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rgbClr val="000000"/>
                </a:solidFill>
                <a:cs typeface="Poppins"/>
              </a:rPr>
              <a:t>Recrutement et encadrement de la thésarde par la Chambre d’Agriculture 71 </a:t>
            </a:r>
          </a:p>
          <a:p>
            <a:pPr lvl="1">
              <a:defRPr/>
            </a:pPr>
            <a:endParaRPr lang="fr-FR" sz="1600" dirty="0">
              <a:solidFill>
                <a:srgbClr val="000000"/>
              </a:solidFill>
              <a:cs typeface="Poppins"/>
            </a:endParaRPr>
          </a:p>
          <a:p>
            <a:pPr marL="473613" lvl="1" indent="-285750"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rgbClr val="000000"/>
                </a:solidFill>
                <a:cs typeface="Poppins"/>
              </a:rPr>
              <a:t>Première année dédiée au montage administratif du dossier + phase opérationnelle pour acquisition de données (images) pour un début de thèse rapide</a:t>
            </a:r>
          </a:p>
          <a:p>
            <a:pPr marL="849340" lvl="3" indent="-285750">
              <a:buFont typeface="Wingdings" panose="05000000000000000000" pitchFamily="2" charset="2"/>
              <a:buChar char="Ø"/>
              <a:defRPr/>
            </a:pPr>
            <a:r>
              <a:rPr lang="fr-FR" sz="1600" b="1" dirty="0">
                <a:solidFill>
                  <a:srgbClr val="A7CD6A"/>
                </a:solidFill>
                <a:cs typeface="Poppins"/>
              </a:rPr>
              <a:t>Objectif : </a:t>
            </a:r>
            <a:r>
              <a:rPr lang="fr-FR" sz="1600" dirty="0">
                <a:solidFill>
                  <a:srgbClr val="A7CD6A"/>
                </a:solidFill>
                <a:cs typeface="Poppins"/>
              </a:rPr>
              <a:t>test d’un premier prototype en 2026</a:t>
            </a:r>
          </a:p>
        </p:txBody>
      </p:sp>
    </p:spTree>
    <p:extLst>
      <p:ext uri="{BB962C8B-B14F-4D97-AF65-F5344CB8AC3E}">
        <p14:creationId xmlns:p14="http://schemas.microsoft.com/office/powerpoint/2010/main" val="1765841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42D4D-A3F9-2E14-58C1-B3B02C906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805278F-6782-EA98-B6EC-FC10C11F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00" y="365125"/>
            <a:ext cx="12058800" cy="864000"/>
          </a:xfrm>
        </p:spPr>
        <p:txBody>
          <a:bodyPr>
            <a:normAutofit/>
          </a:bodyPr>
          <a:lstStyle/>
          <a:p>
            <a:r>
              <a:rPr lang="fr-FR" sz="3200" dirty="0">
                <a:cs typeface="Poppins"/>
              </a:rPr>
              <a:t>Pour la suite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E476F25-C9E8-026D-7BDD-23B489EF5143}"/>
              </a:ext>
            </a:extLst>
          </p:cNvPr>
          <p:cNvSpPr txBox="1"/>
          <p:nvPr/>
        </p:nvSpPr>
        <p:spPr>
          <a:xfrm>
            <a:off x="2292173" y="6492875"/>
            <a:ext cx="7607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/>
              <a:t>Réunion bilan Flavescence dorée </a:t>
            </a:r>
            <a:r>
              <a:rPr lang="fr-FR" sz="1400" dirty="0"/>
              <a:t>- </a:t>
            </a:r>
            <a:r>
              <a:rPr lang="fr-FR" sz="1400" b="1" i="1" dirty="0"/>
              <a:t>Projet FLAV’TECH</a:t>
            </a:r>
            <a:r>
              <a:rPr lang="fr-FR" sz="1400" i="1" dirty="0"/>
              <a:t> – le 28/01/2026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61F21D5-37AF-DD94-5662-156F4D64643A}"/>
              </a:ext>
            </a:extLst>
          </p:cNvPr>
          <p:cNvSpPr txBox="1"/>
          <p:nvPr/>
        </p:nvSpPr>
        <p:spPr>
          <a:xfrm>
            <a:off x="1274858" y="1641220"/>
            <a:ext cx="10508169" cy="20950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2657" tIns="16329" rIns="32657" bIns="16329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7863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5727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3590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1454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9317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27181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15044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02908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600" b="1" dirty="0">
                <a:solidFill>
                  <a:srgbClr val="000000"/>
                </a:solidFill>
                <a:cs typeface="Poppins"/>
              </a:rPr>
              <a:t>Tests à plus grande échelle de l’application mobile</a:t>
            </a:r>
          </a:p>
          <a:p>
            <a:pPr lvl="0" algn="just">
              <a:defRPr/>
            </a:pPr>
            <a:endParaRPr lang="fr-FR" sz="1600" dirty="0">
              <a:solidFill>
                <a:srgbClr val="000000"/>
              </a:solidFill>
              <a:cs typeface="Poppins"/>
            </a:endParaRPr>
          </a:p>
          <a:p>
            <a:pPr marL="473613" lvl="1" indent="-285750" algn="just"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rgbClr val="000000"/>
                </a:solidFill>
                <a:cs typeface="Poppins"/>
              </a:rPr>
              <a:t>Ouverture des tests au plus grand nombre à l’échelle du vignoble bourguignon</a:t>
            </a:r>
          </a:p>
          <a:p>
            <a:pPr marL="849340" lvl="3" indent="-285750" algn="just">
              <a:buFont typeface="Wingdings" panose="05000000000000000000" pitchFamily="2" charset="2"/>
              <a:buChar char="Ø"/>
              <a:defRPr/>
            </a:pPr>
            <a:r>
              <a:rPr lang="fr-FR" sz="1400" dirty="0">
                <a:solidFill>
                  <a:srgbClr val="000000"/>
                </a:solidFill>
                <a:cs typeface="Poppins"/>
              </a:rPr>
              <a:t>Pour prospections individuelles et précoce</a:t>
            </a:r>
          </a:p>
          <a:p>
            <a:pPr marL="849340" lvl="3" indent="-285750" algn="just">
              <a:buFont typeface="Wingdings" panose="05000000000000000000" pitchFamily="2" charset="2"/>
              <a:buChar char="Ø"/>
              <a:defRPr/>
            </a:pPr>
            <a:r>
              <a:rPr lang="fr-FR" sz="1400" dirty="0">
                <a:solidFill>
                  <a:srgbClr val="000000"/>
                </a:solidFill>
                <a:cs typeface="Poppins"/>
              </a:rPr>
              <a:t>Protocole simplifié : plus de carte papier, uniquement marquage numérique et rubalise</a:t>
            </a:r>
          </a:p>
          <a:p>
            <a:pPr marL="849340" lvl="3" indent="-285750" algn="just">
              <a:buFont typeface="Wingdings" panose="05000000000000000000" pitchFamily="2" charset="2"/>
              <a:buChar char="Ø"/>
              <a:defRPr/>
            </a:pPr>
            <a:r>
              <a:rPr lang="fr-FR" sz="1400" b="1" dirty="0">
                <a:solidFill>
                  <a:srgbClr val="FF0000"/>
                </a:solidFill>
                <a:cs typeface="Poppins"/>
              </a:rPr>
              <a:t>APPLICATION NON COMPATIBLE IPHONE pour 2026</a:t>
            </a:r>
            <a:endParaRPr lang="fr-FR" sz="1600" b="1" dirty="0">
              <a:solidFill>
                <a:srgbClr val="FF0000"/>
              </a:solidFill>
              <a:cs typeface="Poppins"/>
            </a:endParaRPr>
          </a:p>
          <a:p>
            <a:pPr marL="473613" lvl="1" indent="-285750" algn="just">
              <a:buFont typeface="Wingdings" panose="05000000000000000000" pitchFamily="2" charset="2"/>
              <a:buChar char="Ø"/>
              <a:defRPr/>
            </a:pPr>
            <a:endParaRPr lang="fr-FR" sz="1600" b="1" i="1" dirty="0">
              <a:solidFill>
                <a:srgbClr val="000000"/>
              </a:solidFill>
              <a:cs typeface="Poppins"/>
            </a:endParaRPr>
          </a:p>
          <a:p>
            <a:pPr marL="473613" lvl="1" indent="-285750" algn="just">
              <a:buFont typeface="Wingdings" panose="05000000000000000000" pitchFamily="2" charset="2"/>
              <a:buChar char="Ø"/>
              <a:defRPr/>
            </a:pPr>
            <a:r>
              <a:rPr lang="fr-FR" sz="1400" b="1" dirty="0">
                <a:solidFill>
                  <a:srgbClr val="000000"/>
                </a:solidFill>
                <a:cs typeface="Poppins"/>
              </a:rPr>
              <a:t>Objectif : </a:t>
            </a:r>
            <a:r>
              <a:rPr lang="fr-FR" sz="1400" dirty="0">
                <a:solidFill>
                  <a:srgbClr val="000000"/>
                </a:solidFill>
                <a:cs typeface="Poppins"/>
              </a:rPr>
              <a:t>continuer à engranger des données de tests et en parallèle d’une nouvelle application fonctionnelle sur tous mobiles !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8EEF4D1-CAF3-45EC-98DE-3ABDD4AC4A71}"/>
              </a:ext>
            </a:extLst>
          </p:cNvPr>
          <p:cNvSpPr txBox="1"/>
          <p:nvPr/>
        </p:nvSpPr>
        <p:spPr>
          <a:xfrm>
            <a:off x="1274857" y="3985700"/>
            <a:ext cx="10508169" cy="10178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2657" tIns="16329" rIns="32657" bIns="16329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7863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5727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3590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1454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9317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27181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15044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02908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1600" b="1" dirty="0">
                <a:solidFill>
                  <a:srgbClr val="000000"/>
                </a:solidFill>
                <a:cs typeface="Poppins"/>
              </a:rPr>
              <a:t>Automatisation et simplification des outils d’organisation des prospections obligatoires</a:t>
            </a:r>
          </a:p>
          <a:p>
            <a:pPr lvl="0" algn="just">
              <a:defRPr/>
            </a:pPr>
            <a:endParaRPr lang="fr-FR" sz="1600" dirty="0">
              <a:solidFill>
                <a:srgbClr val="000000"/>
              </a:solidFill>
              <a:cs typeface="Poppins"/>
            </a:endParaRPr>
          </a:p>
          <a:p>
            <a:pPr marL="473613" lvl="1" indent="-285750" algn="just"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rgbClr val="000000"/>
                </a:solidFill>
                <a:cs typeface="Poppins"/>
              </a:rPr>
              <a:t>Outil commun pour FREDON et CAVB pour caler les dates de prospection</a:t>
            </a:r>
          </a:p>
          <a:p>
            <a:pPr marL="473613" lvl="1" indent="-285750" algn="just"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rgbClr val="000000"/>
                </a:solidFill>
                <a:cs typeface="Poppins"/>
              </a:rPr>
              <a:t>Remontée automatique des dates de prospection aux viticulteurs.</a:t>
            </a:r>
            <a:endParaRPr lang="fr-FR" sz="1400" dirty="0">
              <a:solidFill>
                <a:srgbClr val="000000"/>
              </a:solidFill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402135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654BBE77-E8CA-64D1-113F-91AE98EA6372}"/>
              </a:ext>
            </a:extLst>
          </p:cNvPr>
          <p:cNvSpPr txBox="1">
            <a:spLocks/>
          </p:cNvSpPr>
          <p:nvPr/>
        </p:nvSpPr>
        <p:spPr>
          <a:xfrm>
            <a:off x="177800" y="241928"/>
            <a:ext cx="116809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4000" kern="1200" dirty="0">
                <a:solidFill>
                  <a:srgbClr val="35655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dirty="0"/>
              <a:t>Que signifie « PARSADA » ? 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ADF5425-0138-7DC7-D515-1CCF0348E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2572" y="1690688"/>
            <a:ext cx="8426134" cy="4351338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Plan d’action : Anticiper la menace du </a:t>
            </a:r>
            <a:r>
              <a:rPr lang="fr-FR" b="1" dirty="0"/>
              <a:t>retrait de substances actives </a:t>
            </a:r>
            <a:r>
              <a:rPr lang="fr-FR" dirty="0"/>
              <a:t>à l’échelle de l’Europe 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Financements nationaux pour toutes les filières agricoles dont la vigne </a:t>
            </a:r>
          </a:p>
          <a:p>
            <a:pPr lvl="1"/>
            <a:r>
              <a:rPr lang="fr-FR" dirty="0"/>
              <a:t>Vague 1 – Mildiou et Black Rot : plus de 30 M€ ( 6 projets)</a:t>
            </a:r>
          </a:p>
          <a:p>
            <a:pPr lvl="1"/>
            <a:r>
              <a:rPr lang="fr-FR" dirty="0">
                <a:highlight>
                  <a:srgbClr val="FFFF00"/>
                </a:highlight>
              </a:rPr>
              <a:t>Vague 2 – Flavescence dorée et ravageurs émergents : 4 M€ ( 1 projet)</a:t>
            </a:r>
          </a:p>
          <a:p>
            <a:endParaRPr lang="fr-FR" dirty="0"/>
          </a:p>
          <a:p>
            <a:r>
              <a:rPr lang="fr-FR" dirty="0"/>
              <a:t>Projet de 5 ans </a:t>
            </a:r>
          </a:p>
          <a:p>
            <a:endParaRPr lang="fr-FR" dirty="0"/>
          </a:p>
          <a:p>
            <a:r>
              <a:rPr lang="fr-FR" dirty="0"/>
              <a:t>Pilotage = institut technique ( IFV pour la filière </a:t>
            </a:r>
            <a:r>
              <a:rPr lang="fr-FR" dirty="0" err="1"/>
              <a:t>viti</a:t>
            </a:r>
            <a:r>
              <a:rPr lang="fr-FR" dirty="0"/>
              <a:t> </a:t>
            </a:r>
            <a:r>
              <a:rPr lang="fr-FR" dirty="0" err="1"/>
              <a:t>vini</a:t>
            </a:r>
            <a:r>
              <a:rPr lang="fr-FR" dirty="0"/>
              <a:t>) </a:t>
            </a:r>
          </a:p>
        </p:txBody>
      </p:sp>
      <p:pic>
        <p:nvPicPr>
          <p:cNvPr id="7" name="Picture 2" descr="plan d'action ">
            <a:extLst>
              <a:ext uri="{FF2B5EF4-FFF2-40B4-BE49-F238E27FC236}">
                <a16:creationId xmlns:a16="http://schemas.microsoft.com/office/drawing/2014/main" id="{207419BF-9593-5C0C-3477-8186597BB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23" y="148974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oney management ">
            <a:extLst>
              <a:ext uri="{FF2B5EF4-FFF2-40B4-BE49-F238E27FC236}">
                <a16:creationId xmlns:a16="http://schemas.microsoft.com/office/drawing/2014/main" id="{88575CEC-C22D-C88A-A7BC-CA54FB04D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56" y="2704641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emps restant ">
            <a:extLst>
              <a:ext uri="{FF2B5EF4-FFF2-40B4-BE49-F238E27FC236}">
                <a16:creationId xmlns:a16="http://schemas.microsoft.com/office/drawing/2014/main" id="{EBBBFF99-1951-8837-F509-A466FE382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06" y="4149059"/>
            <a:ext cx="799699" cy="79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L'IFV en bref - IFV Occitanie">
            <a:extLst>
              <a:ext uri="{FF2B5EF4-FFF2-40B4-BE49-F238E27FC236}">
                <a16:creationId xmlns:a16="http://schemas.microsoft.com/office/drawing/2014/main" id="{2665D468-37F4-C9C2-9843-3C67C879A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31" y="5297645"/>
            <a:ext cx="1048108" cy="57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535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729D5-126B-9730-9C1F-8675A8416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E23DC3DC-9026-1E5F-FCE3-63A14502F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113456"/>
            <a:ext cx="11751573" cy="1325563"/>
          </a:xfrm>
        </p:spPr>
        <p:txBody>
          <a:bodyPr/>
          <a:lstStyle/>
          <a:p>
            <a:r>
              <a:rPr lang="fr-FR" dirty="0"/>
              <a:t>Ça veut dire quoi INNOVA-Vigne ? Quel est l’objectif ? </a:t>
            </a:r>
          </a:p>
        </p:txBody>
      </p:sp>
      <p:sp>
        <p:nvSpPr>
          <p:cNvPr id="17" name="Espace réservé du contenu 4">
            <a:extLst>
              <a:ext uri="{FF2B5EF4-FFF2-40B4-BE49-F238E27FC236}">
                <a16:creationId xmlns:a16="http://schemas.microsoft.com/office/drawing/2014/main" id="{6E8D7C2F-A871-26E1-26E4-921D00BBA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508000"/>
            <a:ext cx="9456610" cy="435133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fr-FR" b="1" dirty="0" err="1"/>
              <a:t>INNOV</a:t>
            </a:r>
            <a:r>
              <a:rPr lang="fr-FR" dirty="0" err="1"/>
              <a:t>ation</a:t>
            </a:r>
            <a:r>
              <a:rPr lang="fr-FR" dirty="0"/>
              <a:t> et </a:t>
            </a:r>
            <a:r>
              <a:rPr lang="fr-FR" b="1" dirty="0"/>
              <a:t>A</a:t>
            </a:r>
            <a:r>
              <a:rPr lang="fr-FR" dirty="0"/>
              <a:t>nticipation pour une gestion des bioagresseurs de la </a:t>
            </a:r>
            <a:r>
              <a:rPr lang="fr-FR" b="1" dirty="0"/>
              <a:t>vigne </a:t>
            </a:r>
          </a:p>
          <a:p>
            <a:pPr algn="just"/>
            <a:r>
              <a:rPr lang="fr-FR" u="sng" dirty="0"/>
              <a:t>Cas d’étude:</a:t>
            </a:r>
            <a:r>
              <a:rPr lang="fr-FR" dirty="0"/>
              <a:t> </a:t>
            </a:r>
            <a:r>
              <a:rPr lang="fr-FR" b="1" dirty="0"/>
              <a:t>Flavescence dorée</a:t>
            </a:r>
            <a:r>
              <a:rPr lang="fr-FR" dirty="0"/>
              <a:t>, </a:t>
            </a:r>
            <a:r>
              <a:rPr lang="fr-FR" b="1" i="1" dirty="0" err="1"/>
              <a:t>Cryptoblabes</a:t>
            </a:r>
            <a:r>
              <a:rPr lang="fr-FR" b="1" i="1" dirty="0"/>
              <a:t> </a:t>
            </a:r>
            <a:r>
              <a:rPr lang="fr-FR" b="1" i="1" dirty="0" err="1"/>
              <a:t>gnidiella</a:t>
            </a:r>
            <a:r>
              <a:rPr lang="fr-FR" i="1" dirty="0"/>
              <a:t>, </a:t>
            </a:r>
            <a:r>
              <a:rPr lang="fr-FR" i="1" dirty="0" err="1"/>
              <a:t>Jacobiasca</a:t>
            </a:r>
            <a:r>
              <a:rPr lang="fr-FR" i="1" dirty="0"/>
              <a:t> </a:t>
            </a:r>
            <a:r>
              <a:rPr lang="fr-FR" i="1" dirty="0" err="1"/>
              <a:t>lybica</a:t>
            </a:r>
            <a:r>
              <a:rPr lang="fr-FR" i="1" dirty="0"/>
              <a:t> (</a:t>
            </a:r>
            <a:r>
              <a:rPr lang="fr-FR" b="1" i="1" dirty="0"/>
              <a:t>cicadelle africaine</a:t>
            </a:r>
            <a:r>
              <a:rPr lang="fr-FR" i="1" dirty="0"/>
              <a:t>), </a:t>
            </a:r>
            <a:r>
              <a:rPr lang="fr-FR" i="1" dirty="0" err="1"/>
              <a:t>Popilla</a:t>
            </a:r>
            <a:r>
              <a:rPr lang="fr-FR" i="1" dirty="0"/>
              <a:t> </a:t>
            </a:r>
            <a:r>
              <a:rPr lang="fr-FR" i="1" dirty="0" err="1"/>
              <a:t>japonica</a:t>
            </a:r>
            <a:r>
              <a:rPr lang="fr-FR" i="1" dirty="0"/>
              <a:t> </a:t>
            </a:r>
            <a:r>
              <a:rPr lang="fr-FR" b="1" i="1" dirty="0"/>
              <a:t>(scarabée japonais), </a:t>
            </a:r>
            <a:r>
              <a:rPr lang="fr-FR" i="1" dirty="0" err="1"/>
              <a:t>Xylella</a:t>
            </a:r>
            <a:r>
              <a:rPr lang="fr-FR" i="1" dirty="0"/>
              <a:t> </a:t>
            </a:r>
            <a:r>
              <a:rPr lang="fr-FR" i="1" dirty="0" err="1"/>
              <a:t>fastidiosa</a:t>
            </a:r>
            <a:r>
              <a:rPr lang="fr-FR" i="1" dirty="0"/>
              <a:t> </a:t>
            </a:r>
            <a:r>
              <a:rPr lang="fr-FR" b="1" i="1" dirty="0"/>
              <a:t>(maladie de </a:t>
            </a:r>
            <a:r>
              <a:rPr lang="fr-FR" b="1" i="1" dirty="0" err="1"/>
              <a:t>pierce</a:t>
            </a:r>
            <a:r>
              <a:rPr lang="fr-FR" b="1" i="1" dirty="0"/>
              <a:t>)</a:t>
            </a:r>
          </a:p>
          <a:p>
            <a:pPr marL="0" indent="0" algn="just">
              <a:buNone/>
            </a:pPr>
            <a:endParaRPr lang="fr-FR" i="1" dirty="0"/>
          </a:p>
          <a:p>
            <a:pPr algn="just"/>
            <a:r>
              <a:rPr lang="fr-FR" u="sng" dirty="0"/>
              <a:t>Objectif</a:t>
            </a:r>
            <a:r>
              <a:rPr lang="fr-FR" dirty="0"/>
              <a:t>: </a:t>
            </a:r>
            <a:r>
              <a:rPr lang="fr-FR" b="1" dirty="0"/>
              <a:t>Combiner des approches innovantes </a:t>
            </a:r>
            <a:r>
              <a:rPr lang="fr-FR" dirty="0"/>
              <a:t>(détection précoce, lutte alternative, prophylaxie ciblée…) pour </a:t>
            </a:r>
            <a:r>
              <a:rPr lang="fr-FR" b="1" dirty="0"/>
              <a:t>limiter le recours aux substances actives</a:t>
            </a:r>
            <a:r>
              <a:rPr lang="fr-FR" dirty="0"/>
              <a:t> dans la </a:t>
            </a:r>
            <a:r>
              <a:rPr lang="fr-FR" b="1" dirty="0"/>
              <a:t>gestion des ravageurs </a:t>
            </a:r>
            <a:r>
              <a:rPr lang="fr-FR" dirty="0"/>
              <a:t>de la vigne ciblés pour ce projet. </a:t>
            </a:r>
          </a:p>
        </p:txBody>
      </p:sp>
      <p:pic>
        <p:nvPicPr>
          <p:cNvPr id="18" name="Picture 2" descr="Target ">
            <a:extLst>
              <a:ext uri="{FF2B5EF4-FFF2-40B4-BE49-F238E27FC236}">
                <a16:creationId xmlns:a16="http://schemas.microsoft.com/office/drawing/2014/main" id="{95B877DE-3CA6-EB11-FA78-09B095A63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4583163"/>
            <a:ext cx="859971" cy="85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498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2B5F8-1522-F7E1-3EEE-BB6456527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EDC3EA1B-1BE0-94A1-5589-B3DA97A96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Quels sont les types de partenaires impliqués dans le projet ? </a:t>
            </a:r>
          </a:p>
        </p:txBody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7103902F-0CBC-CB5D-B0F4-D7527D6E5D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79936"/>
              </p:ext>
            </p:extLst>
          </p:nvPr>
        </p:nvGraphicFramePr>
        <p:xfrm>
          <a:off x="1297195" y="-1867406"/>
          <a:ext cx="9597609" cy="8164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C99D49C1-CEB4-BF67-A31A-8D673C028E45}"/>
              </a:ext>
            </a:extLst>
          </p:cNvPr>
          <p:cNvSpPr/>
          <p:nvPr/>
        </p:nvSpPr>
        <p:spPr>
          <a:xfrm>
            <a:off x="1812355" y="2711235"/>
            <a:ext cx="8735324" cy="20978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</a:rPr>
              <a:t>En Bourgogne : Le comité des vins de bourgogne </a:t>
            </a:r>
            <a:r>
              <a:rPr lang="fr-FR" sz="2800" b="1" dirty="0">
                <a:solidFill>
                  <a:schemeClr val="tx1"/>
                </a:solidFill>
              </a:rPr>
              <a:t>porte </a:t>
            </a:r>
            <a:r>
              <a:rPr lang="fr-FR" sz="2800" dirty="0">
                <a:solidFill>
                  <a:schemeClr val="tx1"/>
                </a:solidFill>
              </a:rPr>
              <a:t>le projet en associant les </a:t>
            </a:r>
            <a:r>
              <a:rPr lang="fr-FR" sz="2800" b="1" dirty="0">
                <a:solidFill>
                  <a:schemeClr val="tx1"/>
                </a:solidFill>
              </a:rPr>
              <a:t>partenaires techniques régionaux :</a:t>
            </a:r>
            <a:r>
              <a:rPr lang="fr-FR" sz="2800" dirty="0">
                <a:solidFill>
                  <a:schemeClr val="tx1"/>
                </a:solidFill>
              </a:rPr>
              <a:t> Chambres d’agricultures 71, 89, 21,BIO BFC, CAVB, Fredon BFC, DRAAF BFC</a:t>
            </a:r>
          </a:p>
        </p:txBody>
      </p:sp>
    </p:spTree>
    <p:extLst>
      <p:ext uri="{BB962C8B-B14F-4D97-AF65-F5344CB8AC3E}">
        <p14:creationId xmlns:p14="http://schemas.microsoft.com/office/powerpoint/2010/main" val="3547168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9FB2F-8EEE-BC8C-01F7-558FF7349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D6694532-55C9-91CE-FC79-B2C233AB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07" y="-68945"/>
            <a:ext cx="10515600" cy="1325563"/>
          </a:xfrm>
        </p:spPr>
        <p:txBody>
          <a:bodyPr/>
          <a:lstStyle/>
          <a:p>
            <a:r>
              <a:rPr lang="fr-FR" dirty="0"/>
              <a:t>Quelles sont les grandes actions prévues ?</a:t>
            </a:r>
            <a:br>
              <a:rPr lang="fr-FR" dirty="0"/>
            </a:br>
            <a:r>
              <a:rPr lang="fr-FR" sz="2800" i="1" dirty="0">
                <a:solidFill>
                  <a:schemeClr val="tx1"/>
                </a:solidFill>
              </a:rPr>
              <a:t>Nous reviendrons vers vous en fin d’année 2026 </a:t>
            </a:r>
            <a:endParaRPr lang="fr-FR" i="1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8CCA74-3692-803F-EF88-883B0C35C63A}"/>
              </a:ext>
            </a:extLst>
          </p:cNvPr>
          <p:cNvSpPr/>
          <p:nvPr/>
        </p:nvSpPr>
        <p:spPr>
          <a:xfrm>
            <a:off x="296333" y="1625600"/>
            <a:ext cx="3107819" cy="466060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1- Identifier et détecter :</a:t>
            </a:r>
          </a:p>
          <a:p>
            <a:pPr algn="ctr"/>
            <a:endParaRPr lang="fr-FR" sz="2000" b="1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Kits tests terrain –&gt; </a:t>
            </a:r>
            <a:r>
              <a:rPr lang="fr-FR" sz="2000" b="1" dirty="0">
                <a:solidFill>
                  <a:schemeClr val="tx1"/>
                </a:solidFill>
              </a:rPr>
              <a:t>FD</a:t>
            </a:r>
            <a:r>
              <a:rPr lang="fr-FR" sz="2000" dirty="0">
                <a:solidFill>
                  <a:schemeClr val="tx1"/>
                </a:solidFill>
              </a:rPr>
              <a:t> (accélérer la détection précoce au terrain) – lien Fredon BFC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Identifier les vecteurs de </a:t>
            </a:r>
            <a:r>
              <a:rPr lang="fr-FR" sz="2000" dirty="0" err="1">
                <a:solidFill>
                  <a:schemeClr val="tx1"/>
                </a:solidFill>
              </a:rPr>
              <a:t>Xyllela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fastidiosa</a:t>
            </a:r>
            <a:r>
              <a:rPr lang="fr-FR" sz="2000" dirty="0">
                <a:solidFill>
                  <a:schemeClr val="tx1"/>
                </a:solidFill>
              </a:rPr>
              <a:t> (maladie de </a:t>
            </a:r>
            <a:r>
              <a:rPr lang="fr-FR" sz="2000" dirty="0" err="1">
                <a:solidFill>
                  <a:schemeClr val="tx1"/>
                </a:solidFill>
              </a:rPr>
              <a:t>pierce</a:t>
            </a:r>
            <a:r>
              <a:rPr lang="fr-FR" sz="2000" dirty="0">
                <a:solidFill>
                  <a:schemeClr val="tx1"/>
                </a:solidFill>
              </a:rPr>
              <a:t>)</a:t>
            </a:r>
          </a:p>
          <a:p>
            <a:pPr algn="ctr"/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9ABDC7-2FD2-5934-E6CF-473D84C23CAE}"/>
              </a:ext>
            </a:extLst>
          </p:cNvPr>
          <p:cNvSpPr/>
          <p:nvPr/>
        </p:nvSpPr>
        <p:spPr>
          <a:xfrm>
            <a:off x="3404151" y="1625600"/>
            <a:ext cx="2962781" cy="466060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2- Identifier et tester des méthodes de luttes alternatives :</a:t>
            </a:r>
          </a:p>
          <a:p>
            <a:pPr algn="ctr"/>
            <a:endParaRPr lang="fr-FR" sz="2000" b="1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Argile, huiles minérales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Arrachages anticipés avant symptômes FD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Collaboration européenne sur méthodes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78E802-8BEB-1B0D-0B45-FE3F6A899A57}"/>
              </a:ext>
            </a:extLst>
          </p:cNvPr>
          <p:cNvSpPr/>
          <p:nvPr/>
        </p:nvSpPr>
        <p:spPr>
          <a:xfrm>
            <a:off x="6390255" y="1625598"/>
            <a:ext cx="2567477" cy="466060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3- Optimiser les moyens de surveillances :</a:t>
            </a:r>
          </a:p>
          <a:p>
            <a:pPr algn="ctr"/>
            <a:endParaRPr lang="fr-FR" sz="2000" b="1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Base de données nationale -&gt; </a:t>
            </a:r>
            <a:r>
              <a:rPr lang="fr-FR" sz="2000" b="1" dirty="0">
                <a:solidFill>
                  <a:schemeClr val="tx1"/>
                </a:solidFill>
              </a:rPr>
              <a:t>FD</a:t>
            </a:r>
            <a:r>
              <a:rPr lang="fr-FR" sz="2000" dirty="0">
                <a:solidFill>
                  <a:schemeClr val="tx1"/>
                </a:solidFill>
              </a:rPr>
              <a:t> (lien POMME et </a:t>
            </a:r>
            <a:r>
              <a:rPr lang="fr-FR" sz="2000" dirty="0" err="1">
                <a:solidFill>
                  <a:schemeClr val="tx1"/>
                </a:solidFill>
              </a:rPr>
              <a:t>Flav’tech</a:t>
            </a:r>
            <a:r>
              <a:rPr lang="fr-FR" sz="2000" dirty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fr-FR" sz="2000" dirty="0">
                <a:solidFill>
                  <a:schemeClr val="tx1"/>
                </a:solidFill>
              </a:rPr>
              <a:t>-&gt; </a:t>
            </a:r>
            <a:r>
              <a:rPr lang="fr-FR" sz="2000" b="1" dirty="0">
                <a:solidFill>
                  <a:schemeClr val="tx1"/>
                </a:solidFill>
              </a:rPr>
              <a:t>Émergents </a:t>
            </a:r>
            <a:r>
              <a:rPr lang="fr-FR" sz="2000" dirty="0">
                <a:solidFill>
                  <a:schemeClr val="tx1"/>
                </a:solidFill>
              </a:rPr>
              <a:t>demain </a:t>
            </a:r>
          </a:p>
          <a:p>
            <a:pPr algn="ctr"/>
            <a:endParaRPr lang="fr-FR" sz="2000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Modèle prédictif de dispersion -&gt; </a:t>
            </a:r>
            <a:r>
              <a:rPr lang="fr-FR" sz="2000" i="1" dirty="0" err="1">
                <a:solidFill>
                  <a:schemeClr val="tx1"/>
                </a:solidFill>
              </a:rPr>
              <a:t>Jacobiasca</a:t>
            </a:r>
            <a:r>
              <a:rPr lang="fr-FR" sz="2000" i="1" dirty="0">
                <a:solidFill>
                  <a:schemeClr val="tx1"/>
                </a:solidFill>
              </a:rPr>
              <a:t> </a:t>
            </a:r>
            <a:r>
              <a:rPr lang="fr-FR" sz="2000" i="1" dirty="0" err="1">
                <a:solidFill>
                  <a:schemeClr val="tx1"/>
                </a:solidFill>
              </a:rPr>
              <a:t>lybica</a:t>
            </a:r>
            <a:r>
              <a:rPr lang="fr-FR" sz="2000" i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745B66-77F4-1E26-2E35-A100B364794D}"/>
              </a:ext>
            </a:extLst>
          </p:cNvPr>
          <p:cNvSpPr/>
          <p:nvPr/>
        </p:nvSpPr>
        <p:spPr>
          <a:xfrm>
            <a:off x="8981055" y="1625598"/>
            <a:ext cx="3100878" cy="466060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4- Réseaux et transferts </a:t>
            </a:r>
          </a:p>
          <a:p>
            <a:pPr algn="ctr"/>
            <a:endParaRPr lang="fr-FR" sz="2000" b="1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Cellule mixte nationale </a:t>
            </a:r>
          </a:p>
          <a:p>
            <a:pPr algn="ctr"/>
            <a:endParaRPr lang="fr-FR" sz="2000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3 régions motrices de l’innovation : Bordeaux, Sud ouest, Bourgogne 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Evaluation tech-éco des innovations </a:t>
            </a:r>
          </a:p>
        </p:txBody>
      </p:sp>
      <p:pic>
        <p:nvPicPr>
          <p:cNvPr id="8" name="Picture 2" descr="loupe ">
            <a:extLst>
              <a:ext uri="{FF2B5EF4-FFF2-40B4-BE49-F238E27FC236}">
                <a16:creationId xmlns:a16="http://schemas.microsoft.com/office/drawing/2014/main" id="{CBE5BEF8-226D-5D31-BCC6-A6408AC8A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300" y="1073342"/>
            <a:ext cx="458967" cy="45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as de médicament ">
            <a:extLst>
              <a:ext uri="{FF2B5EF4-FFF2-40B4-BE49-F238E27FC236}">
                <a16:creationId xmlns:a16="http://schemas.microsoft.com/office/drawing/2014/main" id="{384AB38D-3C60-76BE-B649-0F1F1E4FF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674" y="1022545"/>
            <a:ext cx="560559" cy="56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arte ">
            <a:extLst>
              <a:ext uri="{FF2B5EF4-FFF2-40B4-BE49-F238E27FC236}">
                <a16:creationId xmlns:a16="http://schemas.microsoft.com/office/drawing/2014/main" id="{2869960E-9C6F-FF59-3AC5-5954646A4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650" y="997138"/>
            <a:ext cx="567990" cy="56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la mise en réseau ">
            <a:extLst>
              <a:ext uri="{FF2B5EF4-FFF2-40B4-BE49-F238E27FC236}">
                <a16:creationId xmlns:a16="http://schemas.microsoft.com/office/drawing/2014/main" id="{4346B8CB-8844-5CBD-9C4A-2A0991726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638" y="964840"/>
            <a:ext cx="567469" cy="56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959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DBE1F4F-2BA1-A2CB-B9D7-6305D73B46DB}"/>
              </a:ext>
            </a:extLst>
          </p:cNvPr>
          <p:cNvSpPr/>
          <p:nvPr/>
        </p:nvSpPr>
        <p:spPr>
          <a:xfrm>
            <a:off x="426093" y="367897"/>
            <a:ext cx="11339814" cy="6284131"/>
          </a:xfrm>
          <a:prstGeom prst="rect">
            <a:avLst/>
          </a:prstGeom>
          <a:solidFill>
            <a:srgbClr val="FEF8E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Shape_0">
            <a:extLst>
              <a:ext uri="{FF2B5EF4-FFF2-40B4-BE49-F238E27FC236}">
                <a16:creationId xmlns:a16="http://schemas.microsoft.com/office/drawing/2014/main" id="{520B0C1A-F256-3DC7-A908-892FD1992008}"/>
              </a:ext>
            </a:extLst>
          </p:cNvPr>
          <p:cNvSpPr/>
          <p:nvPr/>
        </p:nvSpPr>
        <p:spPr>
          <a:xfrm>
            <a:off x="426094" y="4168582"/>
            <a:ext cx="11339814" cy="2483445"/>
          </a:xfrm>
          <a:prstGeom prst="rect">
            <a:avLst/>
          </a:prstGeom>
          <a:solidFill>
            <a:srgbClr val="878787"/>
          </a:solidFill>
          <a:ln w="19050" cap="flat" cmpd="sng" algn="ctr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911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54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6E2328F-72F5-0F0C-DCCA-CBCB814CFF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558"/>
          <a:stretch/>
        </p:blipFill>
        <p:spPr>
          <a:xfrm>
            <a:off x="671006" y="5955191"/>
            <a:ext cx="1636288" cy="29103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1805FA4-4ACA-A70A-CD1A-670C194C120E}"/>
              </a:ext>
            </a:extLst>
          </p:cNvPr>
          <p:cNvSpPr txBox="1"/>
          <p:nvPr/>
        </p:nvSpPr>
        <p:spPr>
          <a:xfrm>
            <a:off x="580599" y="5735637"/>
            <a:ext cx="1886802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911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5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www.sl.chambagri.fr</a:t>
            </a:r>
          </a:p>
          <a:p>
            <a:pPr marL="0" marR="0" lvl="0" indent="0" algn="l" defTabSz="3911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54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86F5567-2012-21E7-1403-28D3C34D9CE2}"/>
              </a:ext>
            </a:extLst>
          </p:cNvPr>
          <p:cNvSpPr txBox="1">
            <a:spLocks/>
          </p:cNvSpPr>
          <p:nvPr/>
        </p:nvSpPr>
        <p:spPr>
          <a:xfrm>
            <a:off x="1102658" y="4254984"/>
            <a:ext cx="9986683" cy="92392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 defTabSz="685779" rtl="0" eaLnBrk="1" latinLnBrk="0" hangingPunct="1">
              <a:lnSpc>
                <a:spcPct val="83333"/>
              </a:lnSpc>
              <a:spcBef>
                <a:spcPct val="0"/>
              </a:spcBef>
              <a:buNone/>
              <a:defRPr sz="2224" b="1" i="0" kern="1200" cap="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779" rtl="0" eaLnBrk="1" fontAlgn="auto" latinLnBrk="0" hangingPunct="1">
              <a:lnSpc>
                <a:spcPct val="833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PROJET FLAV’TECH</a:t>
            </a:r>
            <a:endParaRPr kumimoji="0" lang="fr-FR" sz="48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3F54320-7AC3-6CA0-F759-C245309A296A}"/>
              </a:ext>
            </a:extLst>
          </p:cNvPr>
          <p:cNvSpPr txBox="1">
            <a:spLocks/>
          </p:cNvSpPr>
          <p:nvPr/>
        </p:nvSpPr>
        <p:spPr>
          <a:xfrm>
            <a:off x="1102658" y="4518550"/>
            <a:ext cx="9986683" cy="92392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 defTabSz="685779" rtl="0" eaLnBrk="1" latinLnBrk="0" hangingPunct="1">
              <a:lnSpc>
                <a:spcPct val="83333"/>
              </a:lnSpc>
              <a:spcBef>
                <a:spcPct val="0"/>
              </a:spcBef>
              <a:buNone/>
              <a:defRPr sz="2224" b="1" i="0" kern="1200" cap="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779" rtl="0" eaLnBrk="1" fontAlgn="auto" latinLnBrk="0" hangingPunct="1">
              <a:lnSpc>
                <a:spcPct val="833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6538F5B-FDD1-FCA7-30D3-1084B46F3941}"/>
              </a:ext>
            </a:extLst>
          </p:cNvPr>
          <p:cNvSpPr txBox="1"/>
          <p:nvPr/>
        </p:nvSpPr>
        <p:spPr>
          <a:xfrm>
            <a:off x="1102657" y="5931433"/>
            <a:ext cx="99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911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Mâcon, le </a:t>
            </a:r>
            <a:r>
              <a:rPr lang="fr-FR" sz="1600" i="1" dirty="0">
                <a:solidFill>
                  <a:srgbClr val="FFFFFF"/>
                </a:solidFill>
                <a:latin typeface="Verdana"/>
              </a:rPr>
              <a:t>29/01/2026</a:t>
            </a:r>
            <a:endParaRPr kumimoji="0" lang="fr-FR" sz="3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D4C942BD-A5B4-6F70-79F8-181D4A60B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88F343E7-B6B3-DD45-2787-2A45FE33C7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7D0B52D1-011E-8604-9742-BD170FCC0974}"/>
              </a:ext>
            </a:extLst>
          </p:cNvPr>
          <p:cNvSpPr txBox="1">
            <a:spLocks/>
          </p:cNvSpPr>
          <p:nvPr/>
        </p:nvSpPr>
        <p:spPr>
          <a:xfrm>
            <a:off x="0" y="5271244"/>
            <a:ext cx="12192000" cy="1128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i="1" dirty="0">
                <a:solidFill>
                  <a:schemeClr val="bg1"/>
                </a:solidFill>
              </a:rPr>
              <a:t>Réunion bilan Flavescence Dorée</a:t>
            </a:r>
          </a:p>
        </p:txBody>
      </p:sp>
      <p:pic>
        <p:nvPicPr>
          <p:cNvPr id="20" name="Image 19" descr="Une image contenant texte, Police, capture d’écran, affiche&#10;&#10;Le contenu généré par l’IA peut être incorrect.">
            <a:extLst>
              <a:ext uri="{FF2B5EF4-FFF2-40B4-BE49-F238E27FC236}">
                <a16:creationId xmlns:a16="http://schemas.microsoft.com/office/drawing/2014/main" id="{2E1502E8-1F45-B390-9EF8-8E9D5AC7B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723" y="4562476"/>
            <a:ext cx="1536978" cy="192762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68105E0-5122-50C9-14DF-EFB04EF94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3047" y1="18066" x2="73047" y2="18066"/>
                        <a14:foregroundMark x1="75684" y1="37891" x2="75684" y2="37891"/>
                        <a14:foregroundMark x1="53516" y1="10156" x2="53516" y2="10156"/>
                        <a14:foregroundMark x1="26367" y1="22363" x2="26367" y2="22363"/>
                        <a14:foregroundMark x1="25977" y1="18750" x2="25977" y2="18750"/>
                        <a14:foregroundMark x1="25781" y1="15234" x2="25781" y2="15234"/>
                        <a14:foregroundMark x1="26367" y1="12109" x2="26367" y2="12109"/>
                        <a14:foregroundMark x1="37109" y1="72461" x2="37109" y2="72461"/>
                        <a14:foregroundMark x1="37988" y1="72949" x2="37988" y2="729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9880" y="621492"/>
            <a:ext cx="3852235" cy="385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31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8B25F-003E-8E7D-699A-958984556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5804045-54D8-4220-F309-204BC6F4F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00" y="365125"/>
            <a:ext cx="12058800" cy="864000"/>
          </a:xfrm>
        </p:spPr>
        <p:txBody>
          <a:bodyPr>
            <a:normAutofit/>
          </a:bodyPr>
          <a:lstStyle/>
          <a:p>
            <a:r>
              <a:rPr lang="fr-FR" sz="3200" dirty="0">
                <a:cs typeface="Poppins"/>
              </a:rPr>
              <a:t>Présentation du projet FLAV’TECH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A9BBEC5-7B4B-A3C3-AD24-087787AE6740}"/>
              </a:ext>
            </a:extLst>
          </p:cNvPr>
          <p:cNvSpPr txBox="1"/>
          <p:nvPr/>
        </p:nvSpPr>
        <p:spPr>
          <a:xfrm>
            <a:off x="2292173" y="6492875"/>
            <a:ext cx="7607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/>
              <a:t>Réunion bilan Flavescence dorée </a:t>
            </a:r>
            <a:r>
              <a:rPr lang="fr-FR" sz="1400" dirty="0"/>
              <a:t>- </a:t>
            </a:r>
            <a:r>
              <a:rPr lang="fr-FR" sz="1400" b="1" i="1" dirty="0"/>
              <a:t>Projet FLAV’TECH</a:t>
            </a:r>
            <a:r>
              <a:rPr lang="fr-FR" sz="1400" i="1" dirty="0"/>
              <a:t> – le 28/01/2026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FCB62FF-47EC-A431-8FC7-F3BD3F683D57}"/>
              </a:ext>
            </a:extLst>
          </p:cNvPr>
          <p:cNvSpPr txBox="1"/>
          <p:nvPr/>
        </p:nvSpPr>
        <p:spPr>
          <a:xfrm>
            <a:off x="1199482" y="1553829"/>
            <a:ext cx="9926235" cy="8639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2657" tIns="16329" rIns="32657" bIns="16329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7863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5727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3590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1454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9317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27181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15044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02908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defRPr/>
            </a:pPr>
            <a:r>
              <a:rPr lang="fr-FR" sz="1800" b="1" u="sng" dirty="0">
                <a:solidFill>
                  <a:srgbClr val="FF0000"/>
                </a:solidFill>
                <a:cs typeface="Poppins"/>
              </a:rPr>
              <a:t>OBJECTIF</a:t>
            </a:r>
            <a:r>
              <a:rPr lang="fr-FR" sz="1800" b="1" dirty="0">
                <a:solidFill>
                  <a:srgbClr val="FF0000"/>
                </a:solidFill>
                <a:cs typeface="Poppins"/>
              </a:rPr>
              <a:t> : </a:t>
            </a:r>
          </a:p>
          <a:p>
            <a:pPr lvl="1" algn="ctr">
              <a:defRPr/>
            </a:pPr>
            <a:r>
              <a:rPr lang="fr-FR" sz="1800" dirty="0">
                <a:solidFill>
                  <a:srgbClr val="FF0000"/>
                </a:solidFill>
                <a:cs typeface="Poppins"/>
              </a:rPr>
              <a:t>Doter la profession de nouveaux outils pour améliorer le processus de lutte </a:t>
            </a:r>
          </a:p>
          <a:p>
            <a:pPr lvl="1" algn="ctr"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Poppin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0D3CC4B-C7F3-8824-2851-0201B29AEC72}"/>
              </a:ext>
            </a:extLst>
          </p:cNvPr>
          <p:cNvSpPr txBox="1"/>
          <p:nvPr/>
        </p:nvSpPr>
        <p:spPr>
          <a:xfrm>
            <a:off x="841915" y="2546476"/>
            <a:ext cx="10798397" cy="38186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2657" tIns="16329" rIns="32657" bIns="16329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7863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5727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3590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1454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9317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27181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15044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02908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r-FR" sz="1600" b="1" dirty="0">
                <a:solidFill>
                  <a:srgbClr val="000000"/>
                </a:solidFill>
                <a:cs typeface="Poppins"/>
              </a:rPr>
              <a:t>Projet sur 3 ans : </a:t>
            </a:r>
            <a:r>
              <a:rPr lang="fr-FR" sz="1600" dirty="0">
                <a:solidFill>
                  <a:srgbClr val="000000"/>
                </a:solidFill>
                <a:cs typeface="Poppins"/>
              </a:rPr>
              <a:t>2025 – 2027</a:t>
            </a:r>
          </a:p>
          <a:p>
            <a:pPr marL="285750" marR="0" lvl="0" indent="-28575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fr-FR" sz="1600" b="1" dirty="0">
              <a:solidFill>
                <a:srgbClr val="000000"/>
              </a:solidFill>
              <a:cs typeface="Poppins"/>
            </a:endParaRPr>
          </a:p>
          <a:p>
            <a:pPr marL="285750" marR="0" lvl="0" indent="-28575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r-FR" sz="1600" b="1" dirty="0">
                <a:solidFill>
                  <a:srgbClr val="000000"/>
                </a:solidFill>
                <a:cs typeface="Poppins"/>
              </a:rPr>
              <a:t>Action sur un des piliers de la lutte : </a:t>
            </a:r>
            <a:r>
              <a:rPr lang="fr-FR" sz="1600" dirty="0">
                <a:solidFill>
                  <a:srgbClr val="000000"/>
                </a:solidFill>
                <a:cs typeface="Poppins"/>
              </a:rPr>
              <a:t>Détection des pieds symptomatiques </a:t>
            </a:r>
          </a:p>
          <a:p>
            <a:pPr marL="285750" marR="0" lvl="0" indent="-28575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fr-FR" sz="1600" b="1" dirty="0">
              <a:solidFill>
                <a:srgbClr val="000000"/>
              </a:solidFill>
              <a:cs typeface="Poppins"/>
            </a:endParaRPr>
          </a:p>
          <a:p>
            <a:pPr marL="285750" marR="0" lvl="0" indent="-28575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r-FR" sz="1600" b="1" dirty="0">
                <a:solidFill>
                  <a:srgbClr val="000000"/>
                </a:solidFill>
                <a:cs typeface="Poppins"/>
              </a:rPr>
              <a:t>2 axes de travail </a:t>
            </a:r>
          </a:p>
          <a:p>
            <a:pPr marL="285750" marR="0" lvl="0" indent="-28575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fr-FR" sz="800" dirty="0"/>
          </a:p>
          <a:p>
            <a:pPr marL="718627" lvl="2" indent="-342900">
              <a:buFont typeface="+mj-lt"/>
              <a:buAutoNum type="arabicPeriod"/>
              <a:defRPr/>
            </a:pPr>
            <a:r>
              <a:rPr lang="fr-FR" sz="1400" b="1" dirty="0"/>
              <a:t>En encadrement de la procédure actuelle : </a:t>
            </a:r>
            <a:r>
              <a:rPr lang="fr-FR" sz="1400" i="1" dirty="0"/>
              <a:t>Création d’outils géographiques et de transfert d’informations</a:t>
            </a:r>
          </a:p>
          <a:p>
            <a:pPr marL="1282217" lvl="5" indent="-342900">
              <a:buFont typeface="Arial" panose="020B0604020202020204" pitchFamily="34" charset="0"/>
              <a:buChar char="•"/>
              <a:defRPr/>
            </a:pPr>
            <a:r>
              <a:rPr lang="fr-FR" sz="1200" dirty="0"/>
              <a:t>Application mobile pour localisation des pieds symptomatiques dans le cadre des prospections précoces et individuelle</a:t>
            </a:r>
          </a:p>
          <a:p>
            <a:pPr marL="1282217" lvl="5" indent="-342900">
              <a:buFont typeface="Arial" panose="020B0604020202020204" pitchFamily="34" charset="0"/>
              <a:buChar char="•"/>
              <a:defRPr/>
            </a:pPr>
            <a:r>
              <a:rPr lang="fr-FR" sz="1200" dirty="0"/>
              <a:t>Portail en ligne pour fluidifier et automatiser les transferts d’informations et de données entre les organismes </a:t>
            </a:r>
          </a:p>
          <a:p>
            <a:pPr marL="1282217" lvl="5" indent="-342900">
              <a:buFont typeface="Arial" panose="020B0604020202020204" pitchFamily="34" charset="0"/>
              <a:buChar char="•"/>
              <a:defRPr/>
            </a:pPr>
            <a:endParaRPr lang="fr-FR" sz="1200" dirty="0"/>
          </a:p>
          <a:p>
            <a:pPr marL="718627" lvl="2" indent="-342900">
              <a:buFont typeface="+mj-lt"/>
              <a:buAutoNum type="arabicPeriod"/>
              <a:defRPr/>
            </a:pPr>
            <a:r>
              <a:rPr lang="fr-FR" sz="1400" b="1" dirty="0"/>
              <a:t>En complément de la procédure actuelle : </a:t>
            </a:r>
            <a:r>
              <a:rPr lang="fr-FR" sz="1400" i="1" dirty="0"/>
              <a:t>Mise au point d’un capteur autonome pour la détection de pieds symptomatiques</a:t>
            </a:r>
            <a:endParaRPr lang="fr-FR" sz="1400" i="1" dirty="0">
              <a:solidFill>
                <a:srgbClr val="000000"/>
              </a:solidFill>
              <a:cs typeface="Poppins"/>
            </a:endParaRPr>
          </a:p>
          <a:p>
            <a:pPr marL="285750" marR="0" lvl="0" indent="-28575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fr-FR" sz="1600" b="1" dirty="0">
              <a:solidFill>
                <a:srgbClr val="000000"/>
              </a:solidFill>
              <a:cs typeface="Poppins"/>
            </a:endParaRPr>
          </a:p>
          <a:p>
            <a:pPr marL="285750" marR="0" lvl="0" indent="-28575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r-FR" sz="1600" b="1" dirty="0">
                <a:solidFill>
                  <a:srgbClr val="000000"/>
                </a:solidFill>
                <a:cs typeface="Poppins"/>
              </a:rPr>
              <a:t>Des projets différents, mais une réelle complémentarité entre les deux pour apporter des solutions concrètes à toutes les personnes impliquées </a:t>
            </a:r>
          </a:p>
          <a:p>
            <a:pPr marL="473613" lvl="1" indent="-285750">
              <a:buFont typeface="Wingdings" panose="05000000000000000000" pitchFamily="2" charset="2"/>
              <a:buChar char="Ø"/>
              <a:defRPr/>
            </a:pP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Poppins"/>
            </a:endParaRPr>
          </a:p>
          <a:p>
            <a:pPr marL="473613" lvl="1" indent="-285750">
              <a:buFont typeface="Wingdings" panose="05000000000000000000" pitchFamily="2" charset="2"/>
              <a:buChar char="Ø"/>
              <a:defRPr/>
            </a:pP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57141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A21DE-29BA-610F-A103-95191E3BB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2515E7FD-6A5C-D824-CAE1-55910C1E1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197" y="3830895"/>
            <a:ext cx="1964819" cy="596087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DA6A80AD-B809-2FCE-F36B-729DC7CEE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6424" y="3510878"/>
            <a:ext cx="1236120" cy="1236120"/>
          </a:xfrm>
          <a:prstGeom prst="rect">
            <a:avLst/>
          </a:prstGeom>
        </p:spPr>
      </p:pic>
      <p:pic>
        <p:nvPicPr>
          <p:cNvPr id="13" name="Image 12" descr="Une image contenant texte, Police, capture d’écran, blanc&#10;&#10;Le contenu généré par l’IA peut être incorrect.">
            <a:extLst>
              <a:ext uri="{FF2B5EF4-FFF2-40B4-BE49-F238E27FC236}">
                <a16:creationId xmlns:a16="http://schemas.microsoft.com/office/drawing/2014/main" id="{1F11B39D-A696-567F-4DCC-3E4DC338F6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952" y="3749908"/>
            <a:ext cx="2405794" cy="758062"/>
          </a:xfrm>
          <a:prstGeom prst="rect">
            <a:avLst/>
          </a:prstGeom>
        </p:spPr>
      </p:pic>
      <p:pic>
        <p:nvPicPr>
          <p:cNvPr id="14" name="Image 13" descr="Une image contenant Police, logo, blanc, Graphique&#10;&#10;Le contenu généré par l’IA peut être incorrect.">
            <a:extLst>
              <a:ext uri="{FF2B5EF4-FFF2-40B4-BE49-F238E27FC236}">
                <a16:creationId xmlns:a16="http://schemas.microsoft.com/office/drawing/2014/main" id="{8D130736-229E-A6FF-F0C3-834B6D8A26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9" t="26684" r="10281" b="25807"/>
          <a:stretch/>
        </p:blipFill>
        <p:spPr>
          <a:xfrm>
            <a:off x="7833627" y="3932265"/>
            <a:ext cx="1512566" cy="39334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B86BAD2-AEC1-AF11-8960-D7FEFFEEEF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2681" y="3771676"/>
            <a:ext cx="1471571" cy="714763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144CE2EA-8338-3059-72E5-2046F34D2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00" y="365125"/>
            <a:ext cx="12058800" cy="864000"/>
          </a:xfrm>
        </p:spPr>
        <p:txBody>
          <a:bodyPr>
            <a:normAutofit/>
          </a:bodyPr>
          <a:lstStyle/>
          <a:p>
            <a:r>
              <a:rPr lang="fr-FR" sz="3200" dirty="0">
                <a:cs typeface="Poppins"/>
              </a:rPr>
              <a:t>Partenaires du projet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949A80E-50F2-306A-C1EF-9BB36F03178F}"/>
              </a:ext>
            </a:extLst>
          </p:cNvPr>
          <p:cNvSpPr txBox="1"/>
          <p:nvPr/>
        </p:nvSpPr>
        <p:spPr>
          <a:xfrm>
            <a:off x="1274858" y="1641220"/>
            <a:ext cx="10508169" cy="38494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2657" tIns="16329" rIns="32657" bIns="16329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7863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5727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3590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1454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9317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27181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15044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02908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r-FR" sz="1600" b="1" dirty="0">
                <a:solidFill>
                  <a:srgbClr val="000000"/>
                </a:solidFill>
                <a:cs typeface="Poppins"/>
              </a:rPr>
              <a:t>Un pilotage départemental</a:t>
            </a:r>
          </a:p>
          <a:p>
            <a:pPr marL="285750" marR="0" lvl="0" indent="-28575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fr-FR" sz="1600" b="1" dirty="0">
              <a:solidFill>
                <a:srgbClr val="000000"/>
              </a:solidFill>
              <a:cs typeface="Poppins"/>
            </a:endParaRPr>
          </a:p>
          <a:p>
            <a:pPr marL="285750" marR="0" lvl="0" indent="-28575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fr-FR" sz="1600" b="1" dirty="0">
              <a:solidFill>
                <a:srgbClr val="000000"/>
              </a:solidFill>
              <a:cs typeface="Poppins"/>
            </a:endParaRPr>
          </a:p>
          <a:p>
            <a:pPr marL="285750" marR="0" lvl="0" indent="-28575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fr-FR" sz="1600" b="1" dirty="0">
              <a:solidFill>
                <a:srgbClr val="000000"/>
              </a:solidFill>
              <a:cs typeface="Poppins"/>
            </a:endParaRPr>
          </a:p>
          <a:p>
            <a:pPr marL="285750" marR="0" lvl="0" indent="-28575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fr-FR" sz="1600" b="1" dirty="0">
              <a:solidFill>
                <a:srgbClr val="000000"/>
              </a:solidFill>
              <a:cs typeface="Poppins"/>
            </a:endParaRPr>
          </a:p>
          <a:p>
            <a:pPr marL="285750" marR="0" lvl="0" indent="-28575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fr-FR" sz="1600" b="1" dirty="0">
              <a:solidFill>
                <a:srgbClr val="000000"/>
              </a:solidFill>
              <a:cs typeface="Poppins"/>
            </a:endParaRPr>
          </a:p>
          <a:p>
            <a:pPr marL="285750" marR="0" lvl="0" indent="-28575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fr-FR" sz="1600" b="1" dirty="0">
              <a:solidFill>
                <a:srgbClr val="000000"/>
              </a:solidFill>
              <a:cs typeface="Poppins"/>
            </a:endParaRPr>
          </a:p>
          <a:p>
            <a:pPr marL="285750" marR="0" lvl="0" indent="-28575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r-FR" sz="1600" b="1" dirty="0">
                <a:solidFill>
                  <a:srgbClr val="000000"/>
                </a:solidFill>
                <a:cs typeface="Poppins"/>
              </a:rPr>
              <a:t>Une construction régionale grâce à notre comité technique</a:t>
            </a:r>
          </a:p>
          <a:p>
            <a:pPr marL="285750" marR="0" lvl="0" indent="-28575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fr-FR" sz="1600" b="1" dirty="0">
              <a:solidFill>
                <a:srgbClr val="000000"/>
              </a:solidFill>
              <a:cs typeface="Poppins"/>
            </a:endParaRPr>
          </a:p>
          <a:p>
            <a:pPr marL="285750" marR="0" lvl="0" indent="-28575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fr-FR" sz="1600" b="1" dirty="0">
              <a:solidFill>
                <a:srgbClr val="000000"/>
              </a:solidFill>
              <a:cs typeface="Poppins"/>
            </a:endParaRPr>
          </a:p>
          <a:p>
            <a:pPr marL="285750" marR="0" lvl="0" indent="-28575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fr-FR" sz="1600" b="1" dirty="0">
              <a:solidFill>
                <a:srgbClr val="000000"/>
              </a:solidFill>
              <a:cs typeface="Poppins"/>
            </a:endParaRPr>
          </a:p>
          <a:p>
            <a:pPr marL="285750" marR="0" lvl="0" indent="-28575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fr-FR" sz="1600" b="1" dirty="0">
              <a:solidFill>
                <a:srgbClr val="000000"/>
              </a:solidFill>
              <a:cs typeface="Poppins"/>
            </a:endParaRPr>
          </a:p>
          <a:p>
            <a:pPr marL="285750" marR="0" lvl="0" indent="-28575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fr-FR" sz="1600" b="1" dirty="0">
              <a:solidFill>
                <a:srgbClr val="000000"/>
              </a:solidFill>
              <a:cs typeface="Poppins"/>
            </a:endParaRPr>
          </a:p>
          <a:p>
            <a:pPr marL="285750" marR="0" lvl="0" indent="-28575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r-FR" sz="1600" b="1" dirty="0">
                <a:solidFill>
                  <a:srgbClr val="000000"/>
                </a:solidFill>
                <a:cs typeface="Poppins"/>
              </a:rPr>
              <a:t>Un encrage aux initiatives nationales  </a:t>
            </a:r>
            <a:endParaRPr lang="fr-FR" sz="1600" dirty="0">
              <a:solidFill>
                <a:srgbClr val="000000"/>
              </a:solidFill>
              <a:cs typeface="Poppins"/>
            </a:endParaRPr>
          </a:p>
          <a:p>
            <a:pPr marL="718627" lvl="2" indent="-342900">
              <a:buFont typeface="+mj-lt"/>
              <a:buAutoNum type="arabicPeriod"/>
              <a:defRPr/>
            </a:pPr>
            <a:endParaRPr lang="fr-FR" sz="800" dirty="0"/>
          </a:p>
          <a:p>
            <a:pPr marL="473613" lvl="1" indent="-285750">
              <a:buFont typeface="Wingdings" panose="05000000000000000000" pitchFamily="2" charset="2"/>
              <a:buChar char="Ø"/>
              <a:defRPr/>
            </a:pP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Poppin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221F0C4-2F5E-AEF2-3491-8994B3239A3D}"/>
              </a:ext>
            </a:extLst>
          </p:cNvPr>
          <p:cNvSpPr txBox="1"/>
          <p:nvPr/>
        </p:nvSpPr>
        <p:spPr>
          <a:xfrm>
            <a:off x="2292173" y="6492875"/>
            <a:ext cx="7607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/>
              <a:t>Réunion bilan Flavescence dorée </a:t>
            </a:r>
            <a:r>
              <a:rPr lang="fr-FR" sz="1400" dirty="0"/>
              <a:t>- </a:t>
            </a:r>
            <a:r>
              <a:rPr lang="fr-FR" sz="1400" b="1" i="1" dirty="0"/>
              <a:t>Projet FLAV’TECH</a:t>
            </a:r>
            <a:r>
              <a:rPr lang="fr-FR" sz="1400" i="1" dirty="0"/>
              <a:t> – le 28/01/2026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251284C-1636-E3AF-F3BC-07F6D04E09C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6070" b="16720"/>
          <a:stretch/>
        </p:blipFill>
        <p:spPr>
          <a:xfrm>
            <a:off x="6155080" y="1950406"/>
            <a:ext cx="1585312" cy="106548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68FC0CF-4D5B-A6BD-E1CA-98D4B6977E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96" y="1950406"/>
            <a:ext cx="1093680" cy="109368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A9B9265-9221-27EA-5242-4B1CA360F1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8676" y="5255158"/>
            <a:ext cx="1681714" cy="963679"/>
          </a:xfrm>
          <a:prstGeom prst="rect">
            <a:avLst/>
          </a:prstGeom>
        </p:spPr>
      </p:pic>
      <p:pic>
        <p:nvPicPr>
          <p:cNvPr id="17" name="Image 16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380ECBBA-C07E-6381-81C4-36587D5A38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316" y="5239238"/>
            <a:ext cx="2621684" cy="106809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E4004DF-1AB5-6C3A-E2D5-F9687BCDCB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58425" y="184894"/>
            <a:ext cx="1619250" cy="118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30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E9D42-CF6B-4CF0-FB7E-6B68F34AD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8469094-0221-0901-428E-177B8F4E3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00" y="365125"/>
            <a:ext cx="12058800" cy="864000"/>
          </a:xfrm>
        </p:spPr>
        <p:txBody>
          <a:bodyPr>
            <a:normAutofit/>
          </a:bodyPr>
          <a:lstStyle/>
          <a:p>
            <a:r>
              <a:rPr lang="fr-FR" sz="3200" dirty="0">
                <a:cs typeface="Poppins"/>
              </a:rPr>
              <a:t>Partenaires du projet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9FC2F83-6098-8F5D-9766-504C2C38B776}"/>
              </a:ext>
            </a:extLst>
          </p:cNvPr>
          <p:cNvSpPr txBox="1"/>
          <p:nvPr/>
        </p:nvSpPr>
        <p:spPr>
          <a:xfrm>
            <a:off x="2292173" y="6492875"/>
            <a:ext cx="7607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/>
              <a:t>Réunion bilan Flavescence dorée </a:t>
            </a:r>
            <a:r>
              <a:rPr lang="fr-FR" sz="1400" dirty="0"/>
              <a:t>- </a:t>
            </a:r>
            <a:r>
              <a:rPr lang="fr-FR" sz="1400" b="1" i="1" dirty="0"/>
              <a:t>Projet FLAV’TECH</a:t>
            </a:r>
            <a:r>
              <a:rPr lang="fr-FR" sz="1400" i="1" dirty="0"/>
              <a:t> – le 28/01/2026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8A308C-7407-103B-17D4-022D3FAB759F}"/>
              </a:ext>
            </a:extLst>
          </p:cNvPr>
          <p:cNvSpPr txBox="1"/>
          <p:nvPr/>
        </p:nvSpPr>
        <p:spPr>
          <a:xfrm>
            <a:off x="1274858" y="1641220"/>
            <a:ext cx="10508169" cy="6485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32657" tIns="16329" rIns="32657" bIns="16329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7863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5727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3590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1454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39317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27181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15044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02908" algn="l" defTabSz="187863" rtl="0" eaLnBrk="1" latinLnBrk="0" hangingPunct="1">
              <a:defRPr sz="7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187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r-FR" sz="1600" b="1" dirty="0">
                <a:solidFill>
                  <a:srgbClr val="000000"/>
                </a:solidFill>
                <a:cs typeface="Poppins"/>
              </a:rPr>
              <a:t>Des partenaires opérationnels locaux : </a:t>
            </a:r>
            <a:endParaRPr lang="fr-FR" sz="1600" dirty="0">
              <a:solidFill>
                <a:srgbClr val="000000"/>
              </a:solidFill>
              <a:cs typeface="Poppins"/>
            </a:endParaRPr>
          </a:p>
          <a:p>
            <a:pPr marL="718627" lvl="2" indent="-342900">
              <a:buFont typeface="+mj-lt"/>
              <a:buAutoNum type="arabicPeriod"/>
              <a:defRPr/>
            </a:pPr>
            <a:endParaRPr lang="fr-FR" sz="800" dirty="0"/>
          </a:p>
          <a:p>
            <a:pPr marL="473613" lvl="1" indent="-285750">
              <a:buFont typeface="Wingdings" panose="05000000000000000000" pitchFamily="2" charset="2"/>
              <a:buChar char="Ø"/>
              <a:defRPr/>
            </a:pPr>
            <a:endParaRPr kumimoji="0" lang="fr-FR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Poppins"/>
            </a:endParaRPr>
          </a:p>
        </p:txBody>
      </p:sp>
      <p:pic>
        <p:nvPicPr>
          <p:cNvPr id="3" name="Image 2" descr="Une image contenant logo, Police, Graphique, clipart&#10;&#10;Le contenu généré par l’IA peut être incorrect.">
            <a:extLst>
              <a:ext uri="{FF2B5EF4-FFF2-40B4-BE49-F238E27FC236}">
                <a16:creationId xmlns:a16="http://schemas.microsoft.com/office/drawing/2014/main" id="{9B2EEDFC-2951-87BB-7C72-30A1DD321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52" t="-6206" r="-12680" b="-10061"/>
          <a:stretch/>
        </p:blipFill>
        <p:spPr>
          <a:xfrm>
            <a:off x="2964371" y="2184453"/>
            <a:ext cx="2582034" cy="2426221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16AA547-4513-DA40-B6C5-9D35F256A1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6748" b="26242"/>
          <a:stretch/>
        </p:blipFill>
        <p:spPr>
          <a:xfrm>
            <a:off x="6162600" y="2662510"/>
            <a:ext cx="3131629" cy="147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4993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PCA_V4">
  <a:themeElements>
    <a:clrScheme name="Chambragri">
      <a:dk1>
        <a:srgbClr val="000000"/>
      </a:dk1>
      <a:lt1>
        <a:srgbClr val="FFFFFF"/>
      </a:lt1>
      <a:dk2>
        <a:srgbClr val="E41B1B"/>
      </a:dk2>
      <a:lt2>
        <a:srgbClr val="F6A30D"/>
      </a:lt2>
      <a:accent1>
        <a:srgbClr val="80BA27"/>
      </a:accent1>
      <a:accent2>
        <a:srgbClr val="BA834B"/>
      </a:accent2>
      <a:accent3>
        <a:srgbClr val="009C46"/>
      </a:accent3>
      <a:accent4>
        <a:srgbClr val="ED6B1C"/>
      </a:accent4>
      <a:accent5>
        <a:srgbClr val="008E96"/>
      </a:accent5>
      <a:accent6>
        <a:srgbClr val="E94F2D"/>
      </a:accent6>
      <a:hlink>
        <a:srgbClr val="505050"/>
      </a:hlink>
      <a:folHlink>
        <a:srgbClr val="A0A0A0"/>
      </a:folHlink>
    </a:clrScheme>
    <a:fontScheme name="Chambagri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APCA_V4" id="{0CBBDABC-D257-42FF-ABF0-F640E900CD05}" vid="{97DA5C92-51CD-442F-8C04-E24AE513E8D9}"/>
    </a:ext>
  </a:extLst>
</a:theme>
</file>

<file path=ppt/theme/theme3.xml><?xml version="1.0" encoding="utf-8"?>
<a:theme xmlns:a="http://schemas.openxmlformats.org/drawingml/2006/main" name="Modèle CONTENUS">
  <a:themeElements>
    <a:clrScheme name="BIVB_Jeu_de_coule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B8D62"/>
      </a:accent1>
      <a:accent2>
        <a:srgbClr val="2B514A"/>
      </a:accent2>
      <a:accent3>
        <a:srgbClr val="6C3250"/>
      </a:accent3>
      <a:accent4>
        <a:srgbClr val="3F3F3F"/>
      </a:accent4>
      <a:accent5>
        <a:srgbClr val="7F7F7F"/>
      </a:accent5>
      <a:accent6>
        <a:srgbClr val="44546A"/>
      </a:accent6>
      <a:hlink>
        <a:srgbClr val="552945"/>
      </a:hlink>
      <a:folHlink>
        <a:srgbClr val="44546A"/>
      </a:folHlink>
    </a:clrScheme>
    <a:fontScheme name="Bivb_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 2025_Presentation_Vins de Bourgogne.potx" id="{FB41366B-2AEE-4D72-8F9E-DF20E95775C9}" vid="{E61B467D-D67F-4B52-A251-15822231396B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22544</TotalTime>
  <Words>1023</Words>
  <Application>Microsoft Office PowerPoint</Application>
  <PresentationFormat>Grand écran</PresentationFormat>
  <Paragraphs>157</Paragraphs>
  <Slides>14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14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Calibri Light</vt:lpstr>
      <vt:lpstr>Corbel</vt:lpstr>
      <vt:lpstr>League Gothic</vt:lpstr>
      <vt:lpstr>Poppins</vt:lpstr>
      <vt:lpstr>Verdana</vt:lpstr>
      <vt:lpstr>Webdings</vt:lpstr>
      <vt:lpstr>Wingdings</vt:lpstr>
      <vt:lpstr>Wingdings 2</vt:lpstr>
      <vt:lpstr>Thème Office</vt:lpstr>
      <vt:lpstr>APCA_V4</vt:lpstr>
      <vt:lpstr>Modèle CONTENUS</vt:lpstr>
      <vt:lpstr>Projet INNOVA – VIGNE </vt:lpstr>
      <vt:lpstr>Présentation PowerPoint</vt:lpstr>
      <vt:lpstr>Ça veut dire quoi INNOVA-Vigne ? Quel est l’objectif ? </vt:lpstr>
      <vt:lpstr>Quels sont les types de partenaires impliqués dans le projet ? </vt:lpstr>
      <vt:lpstr>Quelles sont les grandes actions prévues ? Nous reviendrons vers vous en fin d’année 2026 </vt:lpstr>
      <vt:lpstr>Présentation PowerPoint</vt:lpstr>
      <vt:lpstr>Présentation du projet FLAV’TECH</vt:lpstr>
      <vt:lpstr>Partenaires du projet</vt:lpstr>
      <vt:lpstr>Partenaires du projet</vt:lpstr>
      <vt:lpstr>Retour sur les actions 2025</vt:lpstr>
      <vt:lpstr>Retour sur les actions 2025</vt:lpstr>
      <vt:lpstr>Retour sur les actions 2025</vt:lpstr>
      <vt:lpstr>Retour sur les actions 2025</vt:lpstr>
      <vt:lpstr>Pour la suite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Hugo ADELLON</dc:creator>
  <cp:lastModifiedBy>Agathe MAZARDIN</cp:lastModifiedBy>
  <cp:revision>3</cp:revision>
  <dcterms:created xsi:type="dcterms:W3CDTF">2025-09-24T13:30:34Z</dcterms:created>
  <dcterms:modified xsi:type="dcterms:W3CDTF">2026-01-28T13:59:25Z</dcterms:modified>
</cp:coreProperties>
</file>